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9" r:id="rId5"/>
    <p:sldMasterId id="2147483684" r:id="rId6"/>
    <p:sldMasterId id="2147483797" r:id="rId7"/>
    <p:sldMasterId id="2147484008" r:id="rId8"/>
  </p:sldMasterIdLst>
  <p:notesMasterIdLst>
    <p:notesMasterId r:id="rId46"/>
  </p:notesMasterIdLst>
  <p:handoutMasterIdLst>
    <p:handoutMasterId r:id="rId47"/>
  </p:handoutMasterIdLst>
  <p:sldIdLst>
    <p:sldId id="256" r:id="rId9"/>
    <p:sldId id="257" r:id="rId10"/>
    <p:sldId id="273" r:id="rId11"/>
    <p:sldId id="258" r:id="rId12"/>
    <p:sldId id="272" r:id="rId13"/>
    <p:sldId id="277" r:id="rId14"/>
    <p:sldId id="319" r:id="rId15"/>
    <p:sldId id="276" r:id="rId16"/>
    <p:sldId id="295" r:id="rId17"/>
    <p:sldId id="314" r:id="rId18"/>
    <p:sldId id="286" r:id="rId19"/>
    <p:sldId id="289" r:id="rId20"/>
    <p:sldId id="292" r:id="rId21"/>
    <p:sldId id="293" r:id="rId22"/>
    <p:sldId id="294" r:id="rId23"/>
    <p:sldId id="291" r:id="rId24"/>
    <p:sldId id="321" r:id="rId25"/>
    <p:sldId id="320" r:id="rId26"/>
    <p:sldId id="322" r:id="rId27"/>
    <p:sldId id="335" r:id="rId28"/>
    <p:sldId id="327" r:id="rId29"/>
    <p:sldId id="331" r:id="rId30"/>
    <p:sldId id="332" r:id="rId31"/>
    <p:sldId id="333" r:id="rId32"/>
    <p:sldId id="334" r:id="rId33"/>
    <p:sldId id="317" r:id="rId34"/>
    <p:sldId id="283" r:id="rId35"/>
    <p:sldId id="284" r:id="rId36"/>
    <p:sldId id="287" r:id="rId37"/>
    <p:sldId id="326" r:id="rId38"/>
    <p:sldId id="290" r:id="rId39"/>
    <p:sldId id="315" r:id="rId40"/>
    <p:sldId id="316" r:id="rId41"/>
    <p:sldId id="318" r:id="rId42"/>
    <p:sldId id="324" r:id="rId43"/>
    <p:sldId id="325" r:id="rId44"/>
    <p:sldId id="27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06D648D-BE4F-4F17-9CF3-06B8F7A8F3C8}">
          <p14:sldIdLst>
            <p14:sldId id="256"/>
            <p14:sldId id="257"/>
            <p14:sldId id="273"/>
            <p14:sldId id="258"/>
            <p14:sldId id="272"/>
            <p14:sldId id="277"/>
            <p14:sldId id="319"/>
            <p14:sldId id="276"/>
            <p14:sldId id="295"/>
            <p14:sldId id="314"/>
            <p14:sldId id="286"/>
            <p14:sldId id="289"/>
            <p14:sldId id="292"/>
          </p14:sldIdLst>
        </p14:section>
        <p14:section name="Untitled Section" id="{11330A64-2329-4C63-8B22-676A275A109D}">
          <p14:sldIdLst>
            <p14:sldId id="293"/>
            <p14:sldId id="294"/>
            <p14:sldId id="291"/>
            <p14:sldId id="321"/>
            <p14:sldId id="320"/>
            <p14:sldId id="322"/>
            <p14:sldId id="335"/>
            <p14:sldId id="327"/>
            <p14:sldId id="331"/>
            <p14:sldId id="332"/>
            <p14:sldId id="333"/>
            <p14:sldId id="334"/>
            <p14:sldId id="317"/>
            <p14:sldId id="283"/>
            <p14:sldId id="284"/>
            <p14:sldId id="287"/>
            <p14:sldId id="326"/>
            <p14:sldId id="290"/>
            <p14:sldId id="315"/>
            <p14:sldId id="316"/>
            <p14:sldId id="318"/>
            <p14:sldId id="324"/>
            <p14:sldId id="325"/>
            <p14:sldId id="2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22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wadul karim arnob" initials="zka" lastIdx="2" clrIdx="0">
    <p:extLst>
      <p:ext uri="{19B8F6BF-5375-455C-9EA6-DF929625EA0E}">
        <p15:presenceInfo xmlns:p15="http://schemas.microsoft.com/office/powerpoint/2012/main" userId="S::zawadul64@student.sust.edu::6d443dbf-c73e-4f54-8fec-bb77ba9823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99"/>
    <a:srgbClr val="112793"/>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0704" autoAdjust="0"/>
  </p:normalViewPr>
  <p:slideViewPr>
    <p:cSldViewPr snapToGrid="0">
      <p:cViewPr varScale="1">
        <p:scale>
          <a:sx n="60" d="100"/>
          <a:sy n="60" d="100"/>
        </p:scale>
        <p:origin x="44" y="272"/>
      </p:cViewPr>
      <p:guideLst>
        <p:guide orient="horz" pos="2160"/>
        <p:guide pos="3840"/>
        <p:guide orient="horz" pos="226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10/20/2022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10/20/2022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19.sv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8" name="Graphic 7">
            <a:extLst>
              <a:ext uri="{FF2B5EF4-FFF2-40B4-BE49-F238E27FC236}">
                <a16:creationId xmlns:a16="http://schemas.microsoft.com/office/drawing/2014/main" id="{89DCBA22-B775-4FEF-8130-4315D8CBBD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3950285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335004369"/>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073635346"/>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52969060"/>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142759698"/>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496461137"/>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997667808"/>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262390694"/>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r>
              <a:rPr lang="en-US"/>
              <a:t>20XX</a:t>
            </a:r>
            <a:endParaRPr lang="en-US" dirty="0"/>
          </a:p>
        </p:txBody>
      </p:sp>
      <p:sp>
        <p:nvSpPr>
          <p:cNvPr id="6" name="Footer Placeholder 5"/>
          <p:cNvSpPr>
            <a:spLocks noGrp="1"/>
          </p:cNvSpPr>
          <p:nvPr>
            <p:ph type="ftr" sz="quarter" idx="11"/>
          </p:nvPr>
        </p:nvSpPr>
        <p:spPr>
          <a:xfrm>
            <a:off x="590396" y="6041362"/>
            <a:ext cx="3295413"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124524596"/>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888675683"/>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538875255"/>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772558663"/>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101613778"/>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929298551"/>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pic>
        <p:nvPicPr>
          <p:cNvPr id="12" name="Graphic 11">
            <a:extLst>
              <a:ext uri="{FF2B5EF4-FFF2-40B4-BE49-F238E27FC236}">
                <a16:creationId xmlns:a16="http://schemas.microsoft.com/office/drawing/2014/main" id="{E856709C-5EEE-41AB-ABB8-ED746D4C3EE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29346408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698784624"/>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034505540"/>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623773607"/>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614346830"/>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154162292"/>
      </p:ext>
    </p:extLst>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565841236"/>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707732830"/>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974628761"/>
      </p:ext>
    </p:extLst>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75056124"/>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031957870"/>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065177815"/>
      </p:ext>
    </p:extLst>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45765060"/>
      </p:ext>
    </p:extLst>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012416222"/>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906470605"/>
      </p:ext>
    </p:extLst>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957580151"/>
      </p:ext>
    </p:extLst>
  </p:cSld>
  <p:clrMapOvr>
    <a:masterClrMapping/>
  </p:clrMapOvr>
  <p:hf hdr="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721555754"/>
      </p:ext>
    </p:extLst>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48A87A34-81AB-432B-8DAE-1953F412C126}" type="datetimeFigureOut">
              <a:rPr lang="en-US" smtClean="0"/>
              <a:t>10/20/2022</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6D22F896-40B5-4ADD-8801-0D06FADFA095}" type="slidenum">
              <a:rPr lang="en-US" smtClean="0"/>
              <a:t>‹#›</a:t>
            </a:fld>
            <a:endParaRPr lang="en-US" dirty="0"/>
          </a:p>
        </p:txBody>
      </p:sp>
      <p:pic>
        <p:nvPicPr>
          <p:cNvPr id="17" name="Graphic 16">
            <a:extLst>
              <a:ext uri="{FF2B5EF4-FFF2-40B4-BE49-F238E27FC236}">
                <a16:creationId xmlns:a16="http://schemas.microsoft.com/office/drawing/2014/main" id="{67863BF5-1649-4DB7-A9C8-D2094822D89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25063320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229946375"/>
      </p:ext>
    </p:extLst>
  </p:cSld>
  <p:clrMapOvr>
    <a:masterClrMapping/>
  </p:clrMapOvr>
  <p:hf hdr="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043692591"/>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626542631"/>
      </p:ext>
    </p:extLst>
  </p:cSld>
  <p:clrMapOvr>
    <a:masterClrMapping/>
  </p:clrMapOvr>
  <p:hf hdr="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544700166"/>
      </p:ext>
    </p:extLst>
  </p:cSld>
  <p:clrMapOvr>
    <a:masterClrMapping/>
  </p:clrMapOvr>
  <p:hf hdr="0"/>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093280797"/>
      </p:ext>
    </p:extLst>
  </p:cSld>
  <p:clrMapOvr>
    <a:masterClrMapping/>
  </p:clrMapOvr>
  <p:hf hdr="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73040382"/>
      </p:ext>
    </p:extLst>
  </p:cSld>
  <p:clrMapOvr>
    <a:masterClrMapping/>
  </p:clrMapOvr>
  <p:hf hdr="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977157594"/>
      </p:ext>
    </p:extLst>
  </p:cSld>
  <p:clrMapOvr>
    <a:masterClrMapping/>
  </p:clrMapOvr>
  <p:hf hdr="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37063337"/>
      </p:ext>
    </p:extLst>
  </p:cSld>
  <p:clrMapOvr>
    <a:masterClrMapping/>
  </p:clrMapOvr>
  <p:hf hdr="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13097002"/>
      </p:ext>
    </p:extLst>
  </p:cSld>
  <p:clrMapOvr>
    <a:masterClrMapping/>
  </p:clrMapOvr>
  <p:hf hdr="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955308125"/>
      </p:ext>
    </p:extLst>
  </p:cSld>
  <p:clrMapOvr>
    <a:masterClrMapping/>
  </p:clrMapOvr>
  <p:hf hdr="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146090297"/>
      </p:ext>
    </p:extLst>
  </p:cSld>
  <p:clrMapOvr>
    <a:masterClrMapping/>
  </p:clrMapOvr>
  <p:hf hdr="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78274568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188531309"/>
      </p:ext>
    </p:extLst>
  </p:cSld>
  <p:clrMapOvr>
    <a:masterClrMapping/>
  </p:clrMapOvr>
  <p:hf hdr="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59702565"/>
      </p:ext>
    </p:extLst>
  </p:cSld>
  <p:clrMapOvr>
    <a:masterClrMapping/>
  </p:clrMapOvr>
  <p:hf hdr="0"/>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098755852"/>
      </p:ext>
    </p:extLst>
  </p:cSld>
  <p:clrMapOvr>
    <a:masterClrMapping/>
  </p:clrMapOvr>
  <p:hf hdr="0"/>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307243759"/>
      </p:ext>
    </p:extLst>
  </p:cSld>
  <p:clrMapOvr>
    <a:masterClrMapping/>
  </p:clrMapOvr>
  <p:hf hdr="0"/>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9844510"/>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10/20/2022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pic>
        <p:nvPicPr>
          <p:cNvPr id="8" name="Graphic 7">
            <a:extLst>
              <a:ext uri="{FF2B5EF4-FFF2-40B4-BE49-F238E27FC236}">
                <a16:creationId xmlns:a16="http://schemas.microsoft.com/office/drawing/2014/main" id="{2906A30D-2B42-468B-B9A3-870342DFF21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2196947492"/>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832205127"/>
      </p:ext>
    </p:extLst>
  </p:cSld>
  <p:clrMapOvr>
    <a:masterClrMapping/>
  </p:clrMapOvr>
  <p:hf hdr="0"/>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730738659"/>
      </p:ext>
    </p:extLst>
  </p:cSld>
  <p:clrMapOvr>
    <a:masterClrMapping/>
  </p:clrMapOvr>
  <p:hf hdr="0"/>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000893467"/>
      </p:ext>
    </p:extLst>
  </p:cSld>
  <p:clrMapOvr>
    <a:masterClrMapping/>
  </p:clrMapOvr>
  <p:hf hdr="0"/>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576961209"/>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136462254"/>
      </p:ext>
    </p:extLst>
  </p:cSld>
  <p:clrMapOvr>
    <a:masterClrMapping/>
  </p:clrMapOvr>
  <p:hf hdr="0"/>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518399497"/>
      </p:ext>
    </p:extLst>
  </p:cSld>
  <p:clrMapOvr>
    <a:masterClrMapping/>
  </p:clrMapOvr>
  <p:hf hdr="0"/>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520704254"/>
      </p:ext>
    </p:extLst>
  </p:cSld>
  <p:clrMapOvr>
    <a:masterClrMapping/>
  </p:clrMapOvr>
  <p:hf hdr="0"/>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55902795"/>
      </p:ext>
    </p:extLst>
  </p:cSld>
  <p:clrMapOvr>
    <a:masterClrMapping/>
  </p:clrMapOvr>
  <p:hf hdr="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912012703"/>
      </p:ext>
    </p:extLst>
  </p:cSld>
  <p:clrMapOvr>
    <a:masterClrMapping/>
  </p:clrMapOvr>
  <p:hf hdr="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4021778685"/>
      </p:ext>
    </p:extLst>
  </p:cSld>
  <p:clrMapOvr>
    <a:masterClrMapping/>
  </p:clrMapOvr>
  <p:hf hdr="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369063739"/>
      </p:ext>
    </p:extLst>
  </p:cSld>
  <p:clrMapOvr>
    <a:masterClrMapping/>
  </p:clrMapOvr>
  <p:hf hdr="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861363386"/>
      </p:ext>
    </p:extLst>
  </p:cSld>
  <p:clrMapOvr>
    <a:masterClrMapping/>
  </p:clrMapOvr>
  <p:hf hdr="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432356023"/>
      </p:ext>
    </p:extLst>
  </p:cSld>
  <p:clrMapOvr>
    <a:masterClrMapping/>
  </p:clrMapOvr>
  <p:hf hdr="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741932783"/>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590332342"/>
      </p:ext>
    </p:extLst>
  </p:cSld>
  <p:clrMapOvr>
    <a:masterClrMapping/>
  </p:clrMapOvr>
  <p:hf hdr="0"/>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916764840"/>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image" Target="../media/image20.jpeg"/><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theme" Target="../theme/theme4.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theme" Target="../theme/theme5.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n-US"/>
              <a:t>PRESENTATION TITLE</a:t>
            </a:r>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r>
              <a:rPr lang="en-US"/>
              <a:t>20XX</a:t>
            </a:r>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3019158295"/>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Lst>
  <p:hf hdr="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r>
              <a:rPr lang="en-US"/>
              <a:t>20XX</a:t>
            </a:r>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r>
              <a:rPr lang="en-US"/>
              <a:t>PRESENTATION TITLE</a:t>
            </a:r>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4193371610"/>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hdr="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20">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r>
              <a:rPr lang="en-US"/>
              <a:t>20XX</a:t>
            </a:r>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a:t>PRESENTATION TITLE</a:t>
            </a:r>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481727754"/>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Lst>
  <p:hf hd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20XX</a:t>
            </a:r>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PRESENTATION TITLE</a:t>
            </a:r>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582419747"/>
      </p:ext>
    </p:extLst>
  </p:cSld>
  <p:clrMap bg1="dk1" tx1="lt1" bg2="dk2" tx2="lt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Lst>
  <p:hf hdr="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0.jpeg"/><Relationship Id="rId1" Type="http://schemas.openxmlformats.org/officeDocument/2006/relationships/slideLayout" Target="../slideLayouts/slideLayout52.xml"/><Relationship Id="rId4" Type="http://schemas.openxmlformats.org/officeDocument/2006/relationships/image" Target="../media/image36.jp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0.jpeg"/><Relationship Id="rId1" Type="http://schemas.openxmlformats.org/officeDocument/2006/relationships/slideLayout" Target="../slideLayouts/slideLayout52.xml"/><Relationship Id="rId4" Type="http://schemas.openxmlformats.org/officeDocument/2006/relationships/image" Target="../media/image38.jpg"/></Relationships>
</file>

<file path=ppt/slides/_rels/slide1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20.jpeg"/><Relationship Id="rId1" Type="http://schemas.openxmlformats.org/officeDocument/2006/relationships/slideLayout" Target="../slideLayouts/slideLayout5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0.jpeg"/><Relationship Id="rId1" Type="http://schemas.openxmlformats.org/officeDocument/2006/relationships/slideLayout" Target="../slideLayouts/slideLayout52.xml"/><Relationship Id="rId4" Type="http://schemas.openxmlformats.org/officeDocument/2006/relationships/image" Target="../media/image42.jp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jpeg"/><Relationship Id="rId1" Type="http://schemas.openxmlformats.org/officeDocument/2006/relationships/slideLayout" Target="../slideLayouts/slideLayout52.xml"/><Relationship Id="rId4" Type="http://schemas.openxmlformats.org/officeDocument/2006/relationships/image" Target="../media/image44.jp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0.jpeg"/><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0.jpeg"/><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0.jpeg"/><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0.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64.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48.xml"/><Relationship Id="rId1" Type="http://schemas.openxmlformats.org/officeDocument/2006/relationships/themeOverride" Target="../theme/themeOverride1.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48.xml"/><Relationship Id="rId1" Type="http://schemas.openxmlformats.org/officeDocument/2006/relationships/themeOverride" Target="../theme/themeOverride2.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48.xml"/><Relationship Id="rId1" Type="http://schemas.openxmlformats.org/officeDocument/2006/relationships/themeOverride" Target="../theme/themeOverride3.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2.jpeg"/><Relationship Id="rId1" Type="http://schemas.openxmlformats.org/officeDocument/2006/relationships/slideLayout" Target="../slideLayouts/slideLayout65.xml"/><Relationship Id="rId4" Type="http://schemas.openxmlformats.org/officeDocument/2006/relationships/image" Target="../media/image60.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210549" y="5042517"/>
            <a:ext cx="4941771" cy="1580225"/>
          </a:xfrm>
        </p:spPr>
        <p:txBody>
          <a:bodyPr/>
          <a:lstStyle/>
          <a:p>
            <a:pPr>
              <a:lnSpc>
                <a:spcPct val="150000"/>
              </a:lnSpc>
            </a:pPr>
            <a:br>
              <a:rPr lang="en-US" sz="1200" dirty="0"/>
            </a:br>
            <a:br>
              <a:rPr lang="en-US" sz="1200" dirty="0"/>
            </a:br>
            <a:br>
              <a:rPr lang="en-US" sz="1200" dirty="0"/>
            </a:br>
            <a:br>
              <a:rPr lang="en-US" sz="1200" dirty="0"/>
            </a:br>
            <a:r>
              <a:rPr lang="en-US" sz="1200" b="1" dirty="0"/>
              <a:t>PROJECT TEAM NAME</a:t>
            </a:r>
            <a:br>
              <a:rPr lang="en-US" dirty="0"/>
            </a:br>
            <a:r>
              <a:rPr lang="en-US" dirty="0">
                <a:latin typeface="Tenorite (Headings)"/>
              </a:rPr>
              <a:t>Team X</a:t>
            </a:r>
          </a:p>
        </p:txBody>
      </p:sp>
      <p:sp>
        <p:nvSpPr>
          <p:cNvPr id="4" name="Title 1">
            <a:extLst>
              <a:ext uri="{FF2B5EF4-FFF2-40B4-BE49-F238E27FC236}">
                <a16:creationId xmlns:a16="http://schemas.microsoft.com/office/drawing/2014/main" id="{6692AF3D-65F5-4F94-A87F-DF69D643C76F}"/>
              </a:ext>
            </a:extLst>
          </p:cNvPr>
          <p:cNvSpPr txBox="1">
            <a:spLocks/>
          </p:cNvSpPr>
          <p:nvPr/>
        </p:nvSpPr>
        <p:spPr>
          <a:xfrm>
            <a:off x="7509473" y="3895817"/>
            <a:ext cx="4941771" cy="255787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1200" b="1" dirty="0"/>
              <a:t>Project name</a:t>
            </a:r>
            <a:br>
              <a:rPr lang="en-US" sz="1200" dirty="0"/>
            </a:br>
            <a:br>
              <a:rPr lang="en-US" dirty="0"/>
            </a:br>
            <a:r>
              <a:rPr lang="en-US" dirty="0">
                <a:solidFill>
                  <a:srgbClr val="C00000"/>
                </a:solidFill>
              </a:rPr>
              <a:t>c</a:t>
            </a:r>
            <a:r>
              <a:rPr lang="en-US" dirty="0"/>
              <a:t>o</a:t>
            </a:r>
            <a:r>
              <a:rPr lang="en-US" dirty="0">
                <a:solidFill>
                  <a:srgbClr val="FFC000"/>
                </a:solidFill>
              </a:rPr>
              <a:t>n</a:t>
            </a:r>
            <a:r>
              <a:rPr lang="en-US" dirty="0"/>
              <a:t>n</a:t>
            </a:r>
            <a:r>
              <a:rPr lang="en-US" dirty="0">
                <a:solidFill>
                  <a:srgbClr val="00B0F0"/>
                </a:solidFill>
              </a:rPr>
              <a:t>e</a:t>
            </a:r>
            <a:r>
              <a:rPr lang="en-US" dirty="0"/>
              <a:t>c</a:t>
            </a:r>
            <a:r>
              <a:rPr lang="en-US" dirty="0">
                <a:solidFill>
                  <a:srgbClr val="92D050"/>
                </a:solidFill>
              </a:rPr>
              <a:t>t</a:t>
            </a:r>
            <a:r>
              <a:rPr lang="en-US" dirty="0"/>
              <a:t>4</a:t>
            </a:r>
          </a:p>
        </p:txBody>
      </p:sp>
      <p:cxnSp>
        <p:nvCxnSpPr>
          <p:cNvPr id="5" name="Straight Connector 4">
            <a:extLst>
              <a:ext uri="{FF2B5EF4-FFF2-40B4-BE49-F238E27FC236}">
                <a16:creationId xmlns:a16="http://schemas.microsoft.com/office/drawing/2014/main" id="{9076DAF9-92EA-46B2-A446-697A117F6C38}"/>
              </a:ext>
            </a:extLst>
          </p:cNvPr>
          <p:cNvCxnSpPr/>
          <p:nvPr/>
        </p:nvCxnSpPr>
        <p:spPr>
          <a:xfrm>
            <a:off x="5379868" y="5504155"/>
            <a:ext cx="0" cy="9495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34" name="Rectangle 33">
            <a:extLst>
              <a:ext uri="{FF2B5EF4-FFF2-40B4-BE49-F238E27FC236}">
                <a16:creationId xmlns:a16="http://schemas.microsoft.com/office/drawing/2014/main" id="{DF43132E-D4DF-4A83-9344-A782D0F5D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F57DFE3-17C4-45CA-930A-BE8F476106B7}"/>
              </a:ext>
            </a:extLst>
          </p:cNvPr>
          <p:cNvSpPr>
            <a:spLocks noGrp="1"/>
          </p:cNvSpPr>
          <p:nvPr>
            <p:ph type="title"/>
          </p:nvPr>
        </p:nvSpPr>
        <p:spPr>
          <a:xfrm>
            <a:off x="3541036" y="3232236"/>
            <a:ext cx="6020177" cy="1102002"/>
          </a:xfrm>
        </p:spPr>
        <p:txBody>
          <a:bodyPr vert="horz" lIns="91440" tIns="45720" rIns="91440" bIns="45720" rtlCol="0" anchor="ctr">
            <a:normAutofit fontScale="90000"/>
          </a:bodyPr>
          <a:lstStyle/>
          <a:p>
            <a:pPr>
              <a:lnSpc>
                <a:spcPct val="90000"/>
              </a:lnSpc>
            </a:pPr>
            <a:r>
              <a:rPr lang="en-US" b="0" i="0" dirty="0">
                <a:latin typeface="Arial Nova Light" panose="020B0604020202020204" pitchFamily="34" charset="0"/>
              </a:rPr>
              <a:t>CHECK FUNCTION</a:t>
            </a:r>
            <a:br>
              <a:rPr lang="en-US" b="0" i="0" dirty="0">
                <a:latin typeface="Arial Nova Light" panose="020B0604020202020204" pitchFamily="34" charset="0"/>
              </a:rPr>
            </a:br>
            <a:br>
              <a:rPr lang="en-US" b="0" i="0" dirty="0">
                <a:latin typeface="Arial Nova Light" panose="020B0604020202020204" pitchFamily="34" charset="0"/>
              </a:rPr>
            </a:br>
            <a:endParaRPr lang="en-US" b="0" i="0" dirty="0">
              <a:latin typeface="Arial Nova Light" panose="020B0604020202020204" pitchFamily="34" charset="0"/>
            </a:endParaRPr>
          </a:p>
        </p:txBody>
      </p:sp>
      <p:cxnSp>
        <p:nvCxnSpPr>
          <p:cNvPr id="36" name="Straight Connector 35">
            <a:extLst>
              <a:ext uri="{FF2B5EF4-FFF2-40B4-BE49-F238E27FC236}">
                <a16:creationId xmlns:a16="http://schemas.microsoft.com/office/drawing/2014/main" id="{6AA24BC1-1577-4586-AD7A-417660E372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FD93F78F-58A9-4BEB-9A60-8DCDC041A24A}"/>
              </a:ext>
            </a:extLst>
          </p:cNvPr>
          <p:cNvSpPr>
            <a:spLocks noGrp="1"/>
          </p:cNvSpPr>
          <p:nvPr>
            <p:ph type="sldNum" sz="quarter" idx="12"/>
          </p:nvPr>
        </p:nvSpPr>
        <p:spPr>
          <a:xfrm>
            <a:off x="10608958" y="5870575"/>
            <a:ext cx="551167" cy="377825"/>
          </a:xfrm>
        </p:spPr>
        <p:txBody>
          <a:bodyPr vert="horz" lIns="91440" tIns="45720" rIns="91440" bIns="45720" rtlCol="0" anchor="ctr">
            <a:noAutofit/>
          </a:bodyPr>
          <a:lstStyle/>
          <a:p>
            <a:pPr defTabSz="457200">
              <a:spcAft>
                <a:spcPts val="600"/>
              </a:spcAft>
            </a:pPr>
            <a:fld id="{A49DFD55-3C28-40EF-9E31-A92D2E4017FF}" type="slidenum">
              <a:rPr lang="en-US" sz="2000" b="0" i="0" kern="1200" dirty="0">
                <a:solidFill>
                  <a:schemeClr val="tx1"/>
                </a:solidFill>
                <a:effectLst/>
                <a:latin typeface="+mn-lt"/>
                <a:ea typeface="+mn-ea"/>
                <a:cs typeface="+mn-cs"/>
              </a:rPr>
              <a:pPr defTabSz="457200">
                <a:spcAft>
                  <a:spcPts val="600"/>
                </a:spcAft>
              </a:pPr>
              <a:t>10</a:t>
            </a:fld>
            <a:endParaRPr lang="en-US" sz="2000" b="0" i="0" kern="1200" dirty="0">
              <a:solidFill>
                <a:schemeClr val="tx1"/>
              </a:solidFill>
              <a:effectLst/>
              <a:latin typeface="+mn-lt"/>
              <a:ea typeface="+mn-ea"/>
              <a:cs typeface="+mn-cs"/>
            </a:endParaRPr>
          </a:p>
        </p:txBody>
      </p:sp>
      <p:sp>
        <p:nvSpPr>
          <p:cNvPr id="24" name="Title 5">
            <a:extLst>
              <a:ext uri="{FF2B5EF4-FFF2-40B4-BE49-F238E27FC236}">
                <a16:creationId xmlns:a16="http://schemas.microsoft.com/office/drawing/2014/main" id="{E11354FD-9A68-4A5C-B360-16A317666513}"/>
              </a:ext>
            </a:extLst>
          </p:cNvPr>
          <p:cNvSpPr txBox="1">
            <a:spLocks/>
          </p:cNvSpPr>
          <p:nvPr/>
        </p:nvSpPr>
        <p:spPr>
          <a:xfrm>
            <a:off x="6459726" y="1189565"/>
            <a:ext cx="6202975" cy="2289691"/>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200000"/>
              </a:lnSpc>
            </a:pPr>
            <a:br>
              <a:rPr lang="en-US" sz="2800" dirty="0">
                <a:latin typeface="Arial Nova Light" panose="020B0604020202020204" pitchFamily="34" charset="0"/>
              </a:rPr>
            </a:br>
            <a:br>
              <a:rPr lang="en-US" sz="2800" dirty="0">
                <a:latin typeface="Arial Nova Light" panose="020B0604020202020204" pitchFamily="34" charset="0"/>
              </a:rPr>
            </a:br>
            <a:r>
              <a:rPr lang="en-US" sz="2800" dirty="0">
                <a:latin typeface="Arial Nova Light" panose="020B0604020202020204" pitchFamily="34" charset="0"/>
              </a:rPr>
              <a:t>By SAKIBUL ISLAM</a:t>
            </a:r>
            <a:br>
              <a:rPr lang="en-US" sz="2800" dirty="0">
                <a:latin typeface="Arial Nova Light" panose="020B0604020202020204" pitchFamily="34" charset="0"/>
              </a:rPr>
            </a:br>
            <a:r>
              <a:rPr lang="en-US" sz="2800" dirty="0">
                <a:latin typeface="Arial Nova Light" panose="020B0604020202020204" pitchFamily="34" charset="0"/>
              </a:rPr>
              <a:t>reg no: 2019831062</a:t>
            </a:r>
          </a:p>
        </p:txBody>
      </p:sp>
    </p:spTree>
    <p:extLst>
      <p:ext uri="{BB962C8B-B14F-4D97-AF65-F5344CB8AC3E}">
        <p14:creationId xmlns:p14="http://schemas.microsoft.com/office/powerpoint/2010/main" val="285633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4"/>
                                        </p:tgtEl>
                                        <p:attrNameLst>
                                          <p:attrName>style.visibility</p:attrName>
                                        </p:attrNameLst>
                                      </p:cBhvr>
                                      <p:to>
                                        <p:strVal val="visible"/>
                                      </p:to>
                                    </p:set>
                                    <p:animEffect transition="in" filter="fade">
                                      <p:cBhvr>
                                        <p:cTn id="10"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0891186-4FF8-47B4-996C-B29CA7D246D7}"/>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
        <p:nvSpPr>
          <p:cNvPr id="7" name="Title 6">
            <a:extLst>
              <a:ext uri="{FF2B5EF4-FFF2-40B4-BE49-F238E27FC236}">
                <a16:creationId xmlns:a16="http://schemas.microsoft.com/office/drawing/2014/main" id="{F74FF947-77CE-40CE-B9B8-94DA94FD98BF}"/>
              </a:ext>
            </a:extLst>
          </p:cNvPr>
          <p:cNvSpPr>
            <a:spLocks noGrp="1"/>
          </p:cNvSpPr>
          <p:nvPr>
            <p:ph type="title" idx="4294967295"/>
          </p:nvPr>
        </p:nvSpPr>
        <p:spPr>
          <a:xfrm>
            <a:off x="821803" y="813343"/>
            <a:ext cx="8761413" cy="706437"/>
          </a:xfrm>
        </p:spPr>
        <p:txBody>
          <a:bodyPr/>
          <a:lstStyle/>
          <a:p>
            <a:r>
              <a:rPr kumimoji="0" lang="en-US" sz="2800" b="1" u="sng" strike="noStrike" cap="none" spc="0" normalizeH="0" baseline="0" noProof="0" dirty="0">
                <a:ln w="3175" cmpd="sng">
                  <a:noFill/>
                </a:ln>
                <a:solidFill>
                  <a:schemeClr val="tx1"/>
                </a:solidFill>
                <a:effectLst>
                  <a:outerShdw blurRad="38100" dist="38100" dir="2700000" algn="tl">
                    <a:srgbClr val="000000">
                      <a:alpha val="43137"/>
                    </a:srgbClr>
                  </a:outerShdw>
                </a:effectLst>
                <a:uLnTx/>
                <a:uFillTx/>
                <a:latin typeface="Trebuchet MS" panose="020B0603020202020204" pitchFamily="34" charset="0"/>
              </a:rPr>
              <a:t>Check Function </a:t>
            </a:r>
            <a:br>
              <a:rPr kumimoji="0" lang="en-US" sz="2800" b="1" u="sng" strike="noStrike" cap="none" spc="0" normalizeH="0" baseline="0" noProof="0" dirty="0">
                <a:ln w="3175" cmpd="sng">
                  <a:noFill/>
                </a:ln>
                <a:solidFill>
                  <a:schemeClr val="tx1"/>
                </a:solidFill>
                <a:effectLst>
                  <a:outerShdw blurRad="38100" dist="38100" dir="2700000" algn="tl">
                    <a:srgbClr val="000000">
                      <a:alpha val="43137"/>
                    </a:srgbClr>
                  </a:outerShdw>
                </a:effectLst>
                <a:uLnTx/>
                <a:uFillTx/>
                <a:latin typeface="Trebuchet MS" panose="020B0603020202020204" pitchFamily="34" charset="0"/>
              </a:rPr>
            </a:br>
            <a:endParaRPr lang="en-US" sz="2800" b="1" u="sng" dirty="0">
              <a:solidFill>
                <a:schemeClr val="tx1"/>
              </a:solidFill>
              <a:effectLst>
                <a:outerShdw blurRad="38100" dist="38100" dir="2700000" algn="tl">
                  <a:srgbClr val="000000">
                    <a:alpha val="43137"/>
                  </a:srgbClr>
                </a:outerShdw>
              </a:effectLst>
              <a:latin typeface="Trebuchet MS" panose="020B0603020202020204" pitchFamily="34" charset="0"/>
            </a:endParaRPr>
          </a:p>
        </p:txBody>
      </p:sp>
      <p:sp>
        <p:nvSpPr>
          <p:cNvPr id="8" name="Content Placeholder 2">
            <a:extLst>
              <a:ext uri="{FF2B5EF4-FFF2-40B4-BE49-F238E27FC236}">
                <a16:creationId xmlns:a16="http://schemas.microsoft.com/office/drawing/2014/main" id="{667733D9-2B3D-491F-934E-34F6420474BA}"/>
              </a:ext>
            </a:extLst>
          </p:cNvPr>
          <p:cNvSpPr txBox="1">
            <a:spLocks/>
          </p:cNvSpPr>
          <p:nvPr/>
        </p:nvSpPr>
        <p:spPr>
          <a:xfrm>
            <a:off x="1039930" y="2347739"/>
            <a:ext cx="10018713" cy="4044099"/>
          </a:xfrm>
          <a:prstGeom prst="rect">
            <a:avLst/>
          </a:prstGeom>
        </p:spPr>
        <p:txBody>
          <a:bodyPr>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spcBef>
                <a:spcPct val="20000"/>
              </a:spcBef>
              <a:spcAft>
                <a:spcPts val="600"/>
              </a:spcAft>
              <a:buClr>
                <a:srgbClr val="30ACEC">
                  <a:lumMod val="75000"/>
                </a:srgbClr>
              </a:buClr>
              <a:buSzPct val="145000"/>
              <a:buFont typeface="Arial"/>
              <a:buNone/>
              <a:defRPr/>
            </a:pPr>
            <a:r>
              <a:rPr lang="en-US" dirty="0">
                <a:solidFill>
                  <a:prstClr val="black"/>
                </a:solidFill>
                <a:latin typeface="Trebuchet MS" panose="020B0603020202020204" pitchFamily="34" charset="0"/>
              </a:rPr>
              <a:t>The check() function [ Int check(char board[6][7]) ] takes the board(2d char array) as input and returns 1 for win condition, 2 for draw condition, 0 for continuation. For win condition, this function checks if four continuous piece of same type is found on:</a:t>
            </a:r>
          </a:p>
          <a:p>
            <a:pPr>
              <a:spcBef>
                <a:spcPct val="20000"/>
              </a:spcBef>
              <a:spcAft>
                <a:spcPts val="600"/>
              </a:spcAft>
              <a:buClr>
                <a:srgbClr val="30ACEC">
                  <a:lumMod val="75000"/>
                </a:srgbClr>
              </a:buClr>
              <a:buSzPct val="145000"/>
              <a:buFont typeface="Wingdings" panose="05000000000000000000" pitchFamily="2" charset="2"/>
              <a:buChar char="Ø"/>
              <a:defRPr/>
            </a:pPr>
            <a:r>
              <a:rPr lang="en-US" dirty="0">
                <a:solidFill>
                  <a:prstClr val="black"/>
                </a:solidFill>
                <a:latin typeface="Trebuchet MS" panose="020B0603020202020204" pitchFamily="34" charset="0"/>
              </a:rPr>
              <a:t> Horizontal line or</a:t>
            </a:r>
          </a:p>
          <a:p>
            <a:pPr>
              <a:spcBef>
                <a:spcPct val="20000"/>
              </a:spcBef>
              <a:spcAft>
                <a:spcPts val="600"/>
              </a:spcAft>
              <a:buClr>
                <a:srgbClr val="30ACEC">
                  <a:lumMod val="75000"/>
                </a:srgbClr>
              </a:buClr>
              <a:buSzPct val="145000"/>
              <a:buFont typeface="Wingdings" panose="05000000000000000000" pitchFamily="2" charset="2"/>
              <a:buChar char="Ø"/>
              <a:defRPr/>
            </a:pPr>
            <a:r>
              <a:rPr lang="en-US" dirty="0">
                <a:solidFill>
                  <a:prstClr val="black"/>
                </a:solidFill>
                <a:latin typeface="Trebuchet MS" panose="020B0603020202020204" pitchFamily="34" charset="0"/>
              </a:rPr>
              <a:t> Vertical line or</a:t>
            </a:r>
          </a:p>
          <a:p>
            <a:pPr>
              <a:spcBef>
                <a:spcPct val="20000"/>
              </a:spcBef>
              <a:spcAft>
                <a:spcPts val="600"/>
              </a:spcAft>
              <a:buClr>
                <a:srgbClr val="30ACEC">
                  <a:lumMod val="75000"/>
                </a:srgbClr>
              </a:buClr>
              <a:buSzPct val="145000"/>
              <a:buFont typeface="Wingdings" panose="05000000000000000000" pitchFamily="2" charset="2"/>
              <a:buChar char="Ø"/>
              <a:defRPr/>
            </a:pPr>
            <a:r>
              <a:rPr lang="en-US" dirty="0">
                <a:solidFill>
                  <a:prstClr val="black"/>
                </a:solidFill>
                <a:latin typeface="Trebuchet MS" panose="020B0603020202020204" pitchFamily="34" charset="0"/>
              </a:rPr>
              <a:t> Diagonal line.</a:t>
            </a:r>
          </a:p>
          <a:p>
            <a:pPr marL="0" indent="0">
              <a:spcBef>
                <a:spcPct val="20000"/>
              </a:spcBef>
              <a:spcAft>
                <a:spcPts val="600"/>
              </a:spcAft>
              <a:buClr>
                <a:srgbClr val="30ACEC">
                  <a:lumMod val="75000"/>
                </a:srgbClr>
              </a:buClr>
              <a:buSzPct val="145000"/>
              <a:buFont typeface="Wingdings 3" charset="2"/>
              <a:buNone/>
              <a:defRPr/>
            </a:pPr>
            <a:endParaRPr lang="en-US" dirty="0">
              <a:solidFill>
                <a:prstClr val="black"/>
              </a:solidFill>
              <a:latin typeface="Trebuchet MS" panose="020B0603020202020204" pitchFamily="34" charset="0"/>
            </a:endParaRPr>
          </a:p>
          <a:p>
            <a:pPr marL="0" indent="0">
              <a:spcBef>
                <a:spcPct val="20000"/>
              </a:spcBef>
              <a:spcAft>
                <a:spcPts val="600"/>
              </a:spcAft>
              <a:buClr>
                <a:srgbClr val="30ACEC">
                  <a:lumMod val="75000"/>
                </a:srgbClr>
              </a:buClr>
              <a:buSzPct val="145000"/>
              <a:buFont typeface="Arial"/>
              <a:buNone/>
              <a:defRPr/>
            </a:pPr>
            <a:r>
              <a:rPr lang="en-US" dirty="0">
                <a:solidFill>
                  <a:prstClr val="black"/>
                </a:solidFill>
                <a:latin typeface="Trebuchet MS" panose="020B0603020202020204" pitchFamily="34" charset="0"/>
              </a:rPr>
              <a:t>So, the check() function implemented various checks to check for each of these conditions as well as a full board condition. If the win conditions are not true, the function checks for full board condition. Full board condition checks if all the cells in the board is fulfilled. If this condition is true, the check function returns 2 indicating a draw. If the win conditions are not true and the board is not fulfilled, the function returns 0 indicating the continuation of the game.</a:t>
            </a:r>
            <a:br>
              <a:rPr lang="en-US" sz="2200" dirty="0">
                <a:solidFill>
                  <a:prstClr val="black"/>
                </a:solidFill>
                <a:latin typeface="Trebuchet MS" panose="020B0603020202020204" pitchFamily="34" charset="0"/>
              </a:rPr>
            </a:br>
            <a:endParaRPr lang="en-US" sz="2200" dirty="0">
              <a:solidFill>
                <a:prstClr val="black"/>
              </a:solidFill>
              <a:latin typeface="Trebuchet MS" panose="020B0603020202020204" pitchFamily="34" charset="0"/>
            </a:endParaRPr>
          </a:p>
        </p:txBody>
      </p:sp>
    </p:spTree>
    <p:extLst>
      <p:ext uri="{BB962C8B-B14F-4D97-AF65-F5344CB8AC3E}">
        <p14:creationId xmlns:p14="http://schemas.microsoft.com/office/powerpoint/2010/main" val="1547781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2" name="Rectangle 11">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12E451E-151A-4910-BF41-6A040B659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C296EFE4-A70C-4388-9A15-3F657B661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 y="473745"/>
            <a:ext cx="11227090" cy="5902829"/>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425EBAFC-9388-432A-BCFD-EEA2F410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50891186-4FF8-47B4-996C-B29CA7D246D7}"/>
              </a:ext>
            </a:extLst>
          </p:cNvPr>
          <p:cNvSpPr>
            <a:spLocks noGrp="1"/>
          </p:cNvSpPr>
          <p:nvPr>
            <p:ph type="sldNum" sz="quarter" idx="12"/>
          </p:nvPr>
        </p:nvSpPr>
        <p:spPr>
          <a:xfrm>
            <a:off x="10351008" y="292608"/>
            <a:ext cx="838199" cy="767687"/>
          </a:xfrm>
        </p:spPr>
        <p:txBody>
          <a:bodyPr vert="horz" lIns="91440" tIns="45720" rIns="91440" bIns="45720" rtlCol="0" anchor="b">
            <a:normAutofit/>
          </a:bodyPr>
          <a:lstStyle/>
          <a:p>
            <a:pPr defTabSz="457200">
              <a:spcAft>
                <a:spcPts val="600"/>
              </a:spcAft>
            </a:pPr>
            <a:fld id="{A49DFD55-3C28-40EF-9E31-A92D2E4017FF}" type="slidenum">
              <a:rPr lang="en-US" smtClean="0">
                <a:solidFill>
                  <a:srgbClr val="FFFFFF"/>
                </a:solidFill>
                <a:latin typeface="+mj-lt"/>
              </a:rPr>
              <a:pPr defTabSz="457200">
                <a:spcAft>
                  <a:spcPts val="600"/>
                </a:spcAft>
              </a:pPr>
              <a:t>12</a:t>
            </a:fld>
            <a:endParaRPr lang="en-US">
              <a:solidFill>
                <a:srgbClr val="FFFFFF"/>
              </a:solidFill>
              <a:latin typeface="+mj-lt"/>
            </a:endParaRPr>
          </a:p>
        </p:txBody>
      </p:sp>
      <p:sp>
        <p:nvSpPr>
          <p:cNvPr id="34" name="Title 1">
            <a:extLst>
              <a:ext uri="{FF2B5EF4-FFF2-40B4-BE49-F238E27FC236}">
                <a16:creationId xmlns:a16="http://schemas.microsoft.com/office/drawing/2014/main" id="{DF668E31-95F8-4E46-8958-EDE6DBFB6FEC}"/>
              </a:ext>
            </a:extLst>
          </p:cNvPr>
          <p:cNvSpPr txBox="1">
            <a:spLocks/>
          </p:cNvSpPr>
          <p:nvPr/>
        </p:nvSpPr>
        <p:spPr bwMode="gray">
          <a:xfrm>
            <a:off x="719904" y="649420"/>
            <a:ext cx="4018567" cy="656054"/>
          </a:xfrm>
          <a:prstGeom prst="rect">
            <a:avLst/>
          </a:prstGeom>
          <a:effectLst>
            <a:glow rad="139700">
              <a:schemeClr val="accent4">
                <a:satMod val="175000"/>
                <a:alpha val="40000"/>
              </a:schemeClr>
            </a:glow>
            <a:outerShdw blurRad="50800" dist="38100" dir="16200000" rotWithShape="0">
              <a:prstClr val="black">
                <a:alpha val="40000"/>
              </a:prstClr>
            </a:outerShdw>
          </a:effectLst>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u="sng" dirty="0">
                <a:solidFill>
                  <a:schemeClr val="tx1"/>
                </a:solidFill>
                <a:latin typeface="Trebuchet MS" panose="020B0603020202020204" pitchFamily="34" charset="0"/>
              </a:rPr>
              <a:t>Horizontal Check</a:t>
            </a:r>
          </a:p>
        </p:txBody>
      </p:sp>
      <p:sp>
        <p:nvSpPr>
          <p:cNvPr id="36" name="Content Placeholder 2">
            <a:extLst>
              <a:ext uri="{FF2B5EF4-FFF2-40B4-BE49-F238E27FC236}">
                <a16:creationId xmlns:a16="http://schemas.microsoft.com/office/drawing/2014/main" id="{7ED03783-12FC-414A-840F-EAA9CC034E7A}"/>
              </a:ext>
            </a:extLst>
          </p:cNvPr>
          <p:cNvSpPr txBox="1">
            <a:spLocks/>
          </p:cNvSpPr>
          <p:nvPr/>
        </p:nvSpPr>
        <p:spPr>
          <a:xfrm>
            <a:off x="1038092" y="1569012"/>
            <a:ext cx="10085520" cy="2545234"/>
          </a:xfrm>
          <a:prstGeom prst="rect">
            <a:avLst/>
          </a:prstGeom>
        </p:spPr>
        <p:txBody>
          <a:bodyPr>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sz="1700" dirty="0">
                <a:latin typeface="Trebuchet MS" panose="020B0603020202020204" pitchFamily="34" charset="0"/>
              </a:rPr>
              <a:t>In this section, the function search for four continuous same piece in a row. In each of the six rows, if one cell is non-empty (meaning it contains one kind of a piece), the function checks whether next three cell of that row also contains that same piece. Such as, if the 4</a:t>
            </a:r>
            <a:r>
              <a:rPr lang="en-US" sz="1700" baseline="30000" dirty="0">
                <a:latin typeface="Trebuchet MS" panose="020B0603020202020204" pitchFamily="34" charset="0"/>
              </a:rPr>
              <a:t>th</a:t>
            </a:r>
            <a:r>
              <a:rPr lang="en-US" sz="1700" dirty="0">
                <a:latin typeface="Trebuchet MS" panose="020B0603020202020204" pitchFamily="34" charset="0"/>
              </a:rPr>
              <a:t> cell of one row contains (X), the function search if the 5</a:t>
            </a:r>
            <a:r>
              <a:rPr lang="en-US" sz="1700" baseline="30000" dirty="0">
                <a:latin typeface="Trebuchet MS" panose="020B0603020202020204" pitchFamily="34" charset="0"/>
              </a:rPr>
              <a:t>th</a:t>
            </a:r>
            <a:r>
              <a:rPr lang="en-US" sz="1700" dirty="0">
                <a:latin typeface="Trebuchet MS" panose="020B0603020202020204" pitchFamily="34" charset="0"/>
              </a:rPr>
              <a:t>, 6</a:t>
            </a:r>
            <a:r>
              <a:rPr lang="en-US" sz="1700" baseline="30000" dirty="0">
                <a:latin typeface="Trebuchet MS" panose="020B0603020202020204" pitchFamily="34" charset="0"/>
              </a:rPr>
              <a:t>th</a:t>
            </a:r>
            <a:r>
              <a:rPr lang="en-US" sz="1700" dirty="0">
                <a:latin typeface="Trebuchet MS" panose="020B0603020202020204" pitchFamily="34" charset="0"/>
              </a:rPr>
              <a:t> and 7</a:t>
            </a:r>
            <a:r>
              <a:rPr lang="en-US" sz="1700" baseline="30000" dirty="0">
                <a:latin typeface="Trebuchet MS" panose="020B0603020202020204" pitchFamily="34" charset="0"/>
              </a:rPr>
              <a:t>th</a:t>
            </a:r>
            <a:r>
              <a:rPr lang="en-US" sz="1700" dirty="0">
                <a:latin typeface="Trebuchet MS" panose="020B0603020202020204" pitchFamily="34" charset="0"/>
              </a:rPr>
              <a:t> cells also contains (X). </a:t>
            </a:r>
          </a:p>
          <a:p>
            <a:pPr marL="0" indent="0">
              <a:buFont typeface="Wingdings 3" charset="2"/>
              <a:buNone/>
            </a:pPr>
            <a:r>
              <a:rPr lang="en-US" sz="1700" dirty="0">
                <a:latin typeface="Trebuchet MS" panose="020B0603020202020204" pitchFamily="34" charset="0"/>
              </a:rPr>
              <a:t>To optimize the code, the function doesn’t check further if a piece is found at 5</a:t>
            </a:r>
            <a:r>
              <a:rPr lang="en-US" sz="1700" baseline="30000" dirty="0">
                <a:latin typeface="Trebuchet MS" panose="020B0603020202020204" pitchFamily="34" charset="0"/>
              </a:rPr>
              <a:t>th</a:t>
            </a:r>
            <a:r>
              <a:rPr lang="en-US" sz="1700" dirty="0">
                <a:latin typeface="Trebuchet MS" panose="020B0603020202020204" pitchFamily="34" charset="0"/>
              </a:rPr>
              <a:t> cell of a row. Because, even if the 6</a:t>
            </a:r>
            <a:r>
              <a:rPr lang="en-US" sz="1700" baseline="30000" dirty="0">
                <a:latin typeface="Trebuchet MS" panose="020B0603020202020204" pitchFamily="34" charset="0"/>
              </a:rPr>
              <a:t>th </a:t>
            </a:r>
            <a:r>
              <a:rPr lang="en-US" sz="1700" dirty="0">
                <a:latin typeface="Trebuchet MS" panose="020B0603020202020204" pitchFamily="34" charset="0"/>
              </a:rPr>
              <a:t> and 7</a:t>
            </a:r>
            <a:r>
              <a:rPr lang="en-US" sz="1700" baseline="30000" dirty="0">
                <a:latin typeface="Trebuchet MS" panose="020B0603020202020204" pitchFamily="34" charset="0"/>
              </a:rPr>
              <a:t>th</a:t>
            </a:r>
            <a:r>
              <a:rPr lang="en-US" sz="1700" dirty="0">
                <a:latin typeface="Trebuchet MS" panose="020B0603020202020204" pitchFamily="34" charset="0"/>
              </a:rPr>
              <a:t> cells of that row contains the same piece, it won’t fulfill the criteria of matching four continuous same piece for a horizontal win. This is due to the board containing only 7 columns. So, checking the horizontal win condition for the first four column in each row is sufficient.</a:t>
            </a:r>
          </a:p>
        </p:txBody>
      </p:sp>
      <p:pic>
        <p:nvPicPr>
          <p:cNvPr id="38" name="Picture 37">
            <a:extLst>
              <a:ext uri="{FF2B5EF4-FFF2-40B4-BE49-F238E27FC236}">
                <a16:creationId xmlns:a16="http://schemas.microsoft.com/office/drawing/2014/main" id="{95B49510-064A-44D0-B621-31762CD7B0E2}"/>
              </a:ext>
            </a:extLst>
          </p:cNvPr>
          <p:cNvPicPr>
            <a:picLocks noChangeAspect="1"/>
          </p:cNvPicPr>
          <p:nvPr/>
        </p:nvPicPr>
        <p:blipFill>
          <a:blip r:embed="rId3"/>
          <a:stretch>
            <a:fillRect/>
          </a:stretch>
        </p:blipFill>
        <p:spPr>
          <a:xfrm>
            <a:off x="1182850" y="3968408"/>
            <a:ext cx="5188390" cy="2339093"/>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39" name="Picture 38">
            <a:extLst>
              <a:ext uri="{FF2B5EF4-FFF2-40B4-BE49-F238E27FC236}">
                <a16:creationId xmlns:a16="http://schemas.microsoft.com/office/drawing/2014/main" id="{C51FB978-D78D-49EE-B129-DD76D0465DBF}"/>
              </a:ext>
            </a:extLst>
          </p:cNvPr>
          <p:cNvPicPr>
            <a:picLocks noChangeAspect="1"/>
          </p:cNvPicPr>
          <p:nvPr/>
        </p:nvPicPr>
        <p:blipFill>
          <a:blip r:embed="rId4"/>
          <a:stretch>
            <a:fillRect/>
          </a:stretch>
        </p:blipFill>
        <p:spPr>
          <a:xfrm>
            <a:off x="7330079" y="3933223"/>
            <a:ext cx="3007150" cy="24009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11643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2" name="Rectangle 11">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12E451E-151A-4910-BF41-6A040B659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C296EFE4-A70C-4388-9A15-3F657B661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 y="473745"/>
            <a:ext cx="11227090" cy="5902829"/>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425EBAFC-9388-432A-BCFD-EEA2F410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50891186-4FF8-47B4-996C-B29CA7D246D7}"/>
              </a:ext>
            </a:extLst>
          </p:cNvPr>
          <p:cNvSpPr>
            <a:spLocks noGrp="1"/>
          </p:cNvSpPr>
          <p:nvPr>
            <p:ph type="sldNum" sz="quarter" idx="12"/>
          </p:nvPr>
        </p:nvSpPr>
        <p:spPr>
          <a:xfrm>
            <a:off x="10351008" y="292608"/>
            <a:ext cx="838199" cy="767687"/>
          </a:xfrm>
        </p:spPr>
        <p:txBody>
          <a:bodyPr vert="horz" lIns="91440" tIns="45720" rIns="91440" bIns="45720" rtlCol="0" anchor="b">
            <a:normAutofit/>
          </a:bodyPr>
          <a:lstStyle/>
          <a:p>
            <a:pPr defTabSz="457200">
              <a:spcAft>
                <a:spcPts val="600"/>
              </a:spcAft>
            </a:pPr>
            <a:fld id="{A49DFD55-3C28-40EF-9E31-A92D2E4017FF}" type="slidenum">
              <a:rPr lang="en-US" smtClean="0">
                <a:solidFill>
                  <a:srgbClr val="FFFFFF"/>
                </a:solidFill>
                <a:latin typeface="+mj-lt"/>
              </a:rPr>
              <a:pPr defTabSz="457200">
                <a:spcAft>
                  <a:spcPts val="600"/>
                </a:spcAft>
              </a:pPr>
              <a:t>13</a:t>
            </a:fld>
            <a:endParaRPr lang="en-US">
              <a:solidFill>
                <a:srgbClr val="FFFFFF"/>
              </a:solidFill>
              <a:latin typeface="+mj-lt"/>
            </a:endParaRPr>
          </a:p>
        </p:txBody>
      </p:sp>
      <p:sp>
        <p:nvSpPr>
          <p:cNvPr id="34" name="Title 1">
            <a:extLst>
              <a:ext uri="{FF2B5EF4-FFF2-40B4-BE49-F238E27FC236}">
                <a16:creationId xmlns:a16="http://schemas.microsoft.com/office/drawing/2014/main" id="{DF668E31-95F8-4E46-8958-EDE6DBFB6FEC}"/>
              </a:ext>
            </a:extLst>
          </p:cNvPr>
          <p:cNvSpPr txBox="1">
            <a:spLocks/>
          </p:cNvSpPr>
          <p:nvPr/>
        </p:nvSpPr>
        <p:spPr bwMode="gray">
          <a:xfrm>
            <a:off x="719904" y="649420"/>
            <a:ext cx="4018567" cy="656054"/>
          </a:xfrm>
          <a:prstGeom prst="rect">
            <a:avLst/>
          </a:prstGeom>
          <a:effectLst>
            <a:glow rad="139700">
              <a:schemeClr val="accent4">
                <a:satMod val="175000"/>
                <a:alpha val="40000"/>
              </a:schemeClr>
            </a:glow>
            <a:outerShdw blurRad="50800" dist="38100" dir="16200000" rotWithShape="0">
              <a:prstClr val="black">
                <a:alpha val="40000"/>
              </a:prstClr>
            </a:outerShdw>
          </a:effectLst>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u="sng" dirty="0">
                <a:solidFill>
                  <a:schemeClr val="tx1"/>
                </a:solidFill>
                <a:effectLst>
                  <a:outerShdw blurRad="38100" dist="38100" dir="2700000" algn="tl">
                    <a:srgbClr val="000000">
                      <a:alpha val="43137"/>
                    </a:srgbClr>
                  </a:outerShdw>
                </a:effectLst>
                <a:latin typeface="Trebuchet MS" panose="020B0603020202020204" pitchFamily="34" charset="0"/>
              </a:rPr>
              <a:t>Vertical Check</a:t>
            </a:r>
          </a:p>
        </p:txBody>
      </p:sp>
      <p:sp>
        <p:nvSpPr>
          <p:cNvPr id="36" name="Content Placeholder 2">
            <a:extLst>
              <a:ext uri="{FF2B5EF4-FFF2-40B4-BE49-F238E27FC236}">
                <a16:creationId xmlns:a16="http://schemas.microsoft.com/office/drawing/2014/main" id="{7ED03783-12FC-414A-840F-EAA9CC034E7A}"/>
              </a:ext>
            </a:extLst>
          </p:cNvPr>
          <p:cNvSpPr txBox="1">
            <a:spLocks/>
          </p:cNvSpPr>
          <p:nvPr/>
        </p:nvSpPr>
        <p:spPr>
          <a:xfrm>
            <a:off x="1038092" y="1569012"/>
            <a:ext cx="10085520" cy="2545234"/>
          </a:xfrm>
          <a:prstGeom prst="rect">
            <a:avLst/>
          </a:prstGeom>
        </p:spPr>
        <p:txBody>
          <a:bodyPr>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sz="1700" dirty="0">
                <a:latin typeface="Trebuchet MS" panose="020B0603020202020204" pitchFamily="34" charset="0"/>
              </a:rPr>
              <a:t>In this section, the function search for four continuous same piece in a column. In each of the seven columns, if one cell is non-empty, the function checks whether next three cells of that column contains the same piece. Such as, if the 3</a:t>
            </a:r>
            <a:r>
              <a:rPr lang="en-US" sz="1700" baseline="30000" dirty="0">
                <a:latin typeface="Trebuchet MS" panose="020B0603020202020204" pitchFamily="34" charset="0"/>
              </a:rPr>
              <a:t>rd</a:t>
            </a:r>
            <a:r>
              <a:rPr lang="en-US" sz="1700" dirty="0">
                <a:latin typeface="Trebuchet MS" panose="020B0603020202020204" pitchFamily="34" charset="0"/>
              </a:rPr>
              <a:t>  cell of one column contains (X), the function search if the 4</a:t>
            </a:r>
            <a:r>
              <a:rPr lang="en-US" sz="1700" baseline="30000" dirty="0">
                <a:latin typeface="Trebuchet MS" panose="020B0603020202020204" pitchFamily="34" charset="0"/>
              </a:rPr>
              <a:t>th</a:t>
            </a:r>
            <a:r>
              <a:rPr lang="en-US" sz="1700" dirty="0">
                <a:latin typeface="Trebuchet MS" panose="020B0603020202020204" pitchFamily="34" charset="0"/>
              </a:rPr>
              <a:t>, 5</a:t>
            </a:r>
            <a:r>
              <a:rPr lang="en-US" sz="1700" baseline="30000" dirty="0">
                <a:latin typeface="Trebuchet MS" panose="020B0603020202020204" pitchFamily="34" charset="0"/>
              </a:rPr>
              <a:t>th</a:t>
            </a:r>
            <a:r>
              <a:rPr lang="en-US" sz="1700" dirty="0">
                <a:latin typeface="Trebuchet MS" panose="020B0603020202020204" pitchFamily="34" charset="0"/>
              </a:rPr>
              <a:t> and 6</a:t>
            </a:r>
            <a:r>
              <a:rPr lang="en-US" sz="1700" baseline="30000" dirty="0">
                <a:latin typeface="Trebuchet MS" panose="020B0603020202020204" pitchFamily="34" charset="0"/>
              </a:rPr>
              <a:t>th</a:t>
            </a:r>
            <a:r>
              <a:rPr lang="en-US" sz="1700" dirty="0">
                <a:latin typeface="Trebuchet MS" panose="020B0603020202020204" pitchFamily="34" charset="0"/>
              </a:rPr>
              <a:t>  cells also contains (x). </a:t>
            </a:r>
          </a:p>
          <a:p>
            <a:pPr marL="0" indent="0">
              <a:buNone/>
            </a:pPr>
            <a:r>
              <a:rPr lang="en-US" sz="1700" dirty="0">
                <a:latin typeface="Trebuchet MS" panose="020B0603020202020204" pitchFamily="34" charset="0"/>
              </a:rPr>
              <a:t>To optimize the code, the function doesn’t check further if a piece is found at 4</a:t>
            </a:r>
            <a:r>
              <a:rPr lang="en-US" sz="1700" baseline="30000" dirty="0">
                <a:latin typeface="Trebuchet MS" panose="020B0603020202020204" pitchFamily="34" charset="0"/>
              </a:rPr>
              <a:t>th</a:t>
            </a:r>
            <a:r>
              <a:rPr lang="en-US" sz="1700" dirty="0">
                <a:latin typeface="Trebuchet MS" panose="020B0603020202020204" pitchFamily="34" charset="0"/>
              </a:rPr>
              <a:t> cell of a column. Because, even if the 5</a:t>
            </a:r>
            <a:r>
              <a:rPr lang="en-US" sz="1700" baseline="30000" dirty="0">
                <a:latin typeface="Trebuchet MS" panose="020B0603020202020204" pitchFamily="34" charset="0"/>
              </a:rPr>
              <a:t>th</a:t>
            </a:r>
            <a:r>
              <a:rPr lang="en-US" sz="1700" dirty="0">
                <a:latin typeface="Trebuchet MS" panose="020B0603020202020204" pitchFamily="34" charset="0"/>
              </a:rPr>
              <a:t> and 6</a:t>
            </a:r>
            <a:r>
              <a:rPr lang="en-US" sz="1700" baseline="30000" dirty="0">
                <a:latin typeface="Trebuchet MS" panose="020B0603020202020204" pitchFamily="34" charset="0"/>
              </a:rPr>
              <a:t>th</a:t>
            </a:r>
            <a:r>
              <a:rPr lang="en-US" sz="1700" dirty="0">
                <a:latin typeface="Trebuchet MS" panose="020B0603020202020204" pitchFamily="34" charset="0"/>
              </a:rPr>
              <a:t> cells of that column contains the same piece, it won’t fulfill the criteria of matching four continuous same piece for a vertical win. This is due to the board containing only 6 rows. So, checking the  vertical win condition for the first three row in each column is sufficient.</a:t>
            </a:r>
          </a:p>
        </p:txBody>
      </p:sp>
      <p:pic>
        <p:nvPicPr>
          <p:cNvPr id="19" name="Picture 18">
            <a:extLst>
              <a:ext uri="{FF2B5EF4-FFF2-40B4-BE49-F238E27FC236}">
                <a16:creationId xmlns:a16="http://schemas.microsoft.com/office/drawing/2014/main" id="{BE0CC214-C8D4-44AA-81CA-750DA4FACB9B}"/>
              </a:ext>
            </a:extLst>
          </p:cNvPr>
          <p:cNvPicPr>
            <a:picLocks noChangeAspect="1"/>
          </p:cNvPicPr>
          <p:nvPr/>
        </p:nvPicPr>
        <p:blipFill>
          <a:blip r:embed="rId3"/>
          <a:stretch>
            <a:fillRect/>
          </a:stretch>
        </p:blipFill>
        <p:spPr>
          <a:xfrm>
            <a:off x="1180091" y="3981471"/>
            <a:ext cx="5204667" cy="23260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F26DBC84-62F1-42B3-BCE7-F2BD78EB39FD}"/>
              </a:ext>
            </a:extLst>
          </p:cNvPr>
          <p:cNvPicPr>
            <a:picLocks noChangeAspect="1"/>
          </p:cNvPicPr>
          <p:nvPr/>
        </p:nvPicPr>
        <p:blipFill>
          <a:blip r:embed="rId4"/>
          <a:stretch>
            <a:fillRect/>
          </a:stretch>
        </p:blipFill>
        <p:spPr>
          <a:xfrm>
            <a:off x="6857788" y="3734588"/>
            <a:ext cx="4143291" cy="25729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28728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2" name="Rectangle 11">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12E451E-151A-4910-BF41-6A040B659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C296EFE4-A70C-4388-9A15-3F657B661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 y="473745"/>
            <a:ext cx="11227090" cy="5902829"/>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425EBAFC-9388-432A-BCFD-EEA2F410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50891186-4FF8-47B4-996C-B29CA7D246D7}"/>
              </a:ext>
            </a:extLst>
          </p:cNvPr>
          <p:cNvSpPr>
            <a:spLocks noGrp="1"/>
          </p:cNvSpPr>
          <p:nvPr>
            <p:ph type="sldNum" sz="quarter" idx="12"/>
          </p:nvPr>
        </p:nvSpPr>
        <p:spPr>
          <a:xfrm>
            <a:off x="10351008" y="292608"/>
            <a:ext cx="838199" cy="767687"/>
          </a:xfrm>
        </p:spPr>
        <p:txBody>
          <a:bodyPr vert="horz" lIns="91440" tIns="45720" rIns="91440" bIns="45720" rtlCol="0" anchor="b">
            <a:normAutofit/>
          </a:bodyPr>
          <a:lstStyle/>
          <a:p>
            <a:pPr defTabSz="457200">
              <a:spcAft>
                <a:spcPts val="600"/>
              </a:spcAft>
            </a:pPr>
            <a:fld id="{A49DFD55-3C28-40EF-9E31-A92D2E4017FF}" type="slidenum">
              <a:rPr lang="en-US" smtClean="0">
                <a:solidFill>
                  <a:srgbClr val="FFFFFF"/>
                </a:solidFill>
                <a:latin typeface="+mj-lt"/>
              </a:rPr>
              <a:pPr defTabSz="457200">
                <a:spcAft>
                  <a:spcPts val="600"/>
                </a:spcAft>
              </a:pPr>
              <a:t>14</a:t>
            </a:fld>
            <a:endParaRPr lang="en-US">
              <a:solidFill>
                <a:srgbClr val="FFFFFF"/>
              </a:solidFill>
              <a:latin typeface="+mj-lt"/>
            </a:endParaRPr>
          </a:p>
        </p:txBody>
      </p:sp>
      <p:sp>
        <p:nvSpPr>
          <p:cNvPr id="34" name="Title 1">
            <a:extLst>
              <a:ext uri="{FF2B5EF4-FFF2-40B4-BE49-F238E27FC236}">
                <a16:creationId xmlns:a16="http://schemas.microsoft.com/office/drawing/2014/main" id="{DF668E31-95F8-4E46-8958-EDE6DBFB6FEC}"/>
              </a:ext>
            </a:extLst>
          </p:cNvPr>
          <p:cNvSpPr txBox="1">
            <a:spLocks/>
          </p:cNvSpPr>
          <p:nvPr/>
        </p:nvSpPr>
        <p:spPr bwMode="gray">
          <a:xfrm>
            <a:off x="500185" y="519311"/>
            <a:ext cx="4018567" cy="656054"/>
          </a:xfrm>
          <a:prstGeom prst="rect">
            <a:avLst/>
          </a:prstGeom>
          <a:effectLst>
            <a:glow rad="139700">
              <a:schemeClr val="accent4">
                <a:satMod val="175000"/>
                <a:alpha val="40000"/>
              </a:schemeClr>
            </a:glow>
            <a:outerShdw blurRad="50800" dist="38100" dir="16200000" rotWithShape="0">
              <a:prstClr val="black">
                <a:alpha val="40000"/>
              </a:prstClr>
            </a:outerShdw>
          </a:effectLst>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u="sng" dirty="0">
                <a:solidFill>
                  <a:schemeClr val="tx1"/>
                </a:solidFill>
                <a:effectLst>
                  <a:outerShdw blurRad="38100" dist="38100" dir="2700000" algn="tl">
                    <a:srgbClr val="000000">
                      <a:alpha val="43137"/>
                    </a:srgbClr>
                  </a:outerShdw>
                </a:effectLst>
                <a:latin typeface="Trebuchet MS" panose="020B0603020202020204" pitchFamily="34" charset="0"/>
              </a:rPr>
              <a:t>Diagonal Check</a:t>
            </a:r>
            <a:br>
              <a:rPr lang="en-US" sz="2400" b="1" dirty="0">
                <a:solidFill>
                  <a:schemeClr val="tx1"/>
                </a:solidFill>
                <a:latin typeface="Trebuchet MS" panose="020B0603020202020204" pitchFamily="34" charset="0"/>
              </a:rPr>
            </a:br>
            <a:r>
              <a:rPr lang="en-US" sz="1400" b="1" dirty="0">
                <a:solidFill>
                  <a:schemeClr val="tx1"/>
                </a:solidFill>
                <a:effectLst>
                  <a:outerShdw blurRad="38100" dist="38100" dir="2700000" algn="tl">
                    <a:srgbClr val="000000">
                      <a:alpha val="43137"/>
                    </a:srgbClr>
                  </a:outerShdw>
                </a:effectLst>
                <a:latin typeface="Trebuchet MS" panose="020B0603020202020204" pitchFamily="34" charset="0"/>
              </a:rPr>
              <a:t>(</a:t>
            </a:r>
            <a:r>
              <a:rPr lang="en-US" sz="1600" b="1" dirty="0">
                <a:solidFill>
                  <a:schemeClr val="tx1"/>
                </a:solidFill>
                <a:effectLst>
                  <a:outerShdw blurRad="38100" dist="38100" dir="2700000" algn="tl">
                    <a:srgbClr val="000000">
                      <a:alpha val="43137"/>
                    </a:srgbClr>
                  </a:outerShdw>
                </a:effectLst>
                <a:latin typeface="Trebuchet MS" panose="020B0603020202020204" pitchFamily="34" charset="0"/>
              </a:rPr>
              <a:t>Upper-Left to Lower-Right)</a:t>
            </a:r>
            <a:endParaRPr lang="en-US" sz="1400" b="1" u="sng" dirty="0">
              <a:solidFill>
                <a:schemeClr val="tx1"/>
              </a:solidFill>
              <a:effectLst>
                <a:outerShdw blurRad="38100" dist="38100" dir="2700000" algn="tl">
                  <a:srgbClr val="000000">
                    <a:alpha val="43137"/>
                  </a:srgbClr>
                </a:outerShdw>
              </a:effectLst>
              <a:latin typeface="Trebuchet MS" panose="020B0603020202020204" pitchFamily="34" charset="0"/>
            </a:endParaRPr>
          </a:p>
        </p:txBody>
      </p:sp>
      <p:sp>
        <p:nvSpPr>
          <p:cNvPr id="36" name="Content Placeholder 2">
            <a:extLst>
              <a:ext uri="{FF2B5EF4-FFF2-40B4-BE49-F238E27FC236}">
                <a16:creationId xmlns:a16="http://schemas.microsoft.com/office/drawing/2014/main" id="{7ED03783-12FC-414A-840F-EAA9CC034E7A}"/>
              </a:ext>
            </a:extLst>
          </p:cNvPr>
          <p:cNvSpPr txBox="1">
            <a:spLocks/>
          </p:cNvSpPr>
          <p:nvPr/>
        </p:nvSpPr>
        <p:spPr>
          <a:xfrm>
            <a:off x="763588" y="1267719"/>
            <a:ext cx="10085520" cy="2523364"/>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sz="1300" dirty="0">
                <a:latin typeface="Trebuchet MS" panose="020B0603020202020204" pitchFamily="34" charset="0"/>
              </a:rPr>
              <a:t>In this section, the function search for four continuous same piece diagonally from left to right. For this, the condition checks if the immediate bottom right cell of a piece contains the same piece. This type of diagonal four cells containing same piece should be present for a diagonal win condition to be true. To form a diagonal of length 4, we need 4 valid rows and 4 valid columns. If a piece (x) is found on 4</a:t>
            </a:r>
            <a:r>
              <a:rPr lang="en-US" sz="1300" baseline="30000" dirty="0">
                <a:latin typeface="Trebuchet MS" panose="020B0603020202020204" pitchFamily="34" charset="0"/>
              </a:rPr>
              <a:t>th</a:t>
            </a:r>
            <a:r>
              <a:rPr lang="en-US" sz="1300" dirty="0">
                <a:latin typeface="Trebuchet MS" panose="020B0603020202020204" pitchFamily="34" charset="0"/>
              </a:rPr>
              <a:t> column of 3</a:t>
            </a:r>
            <a:r>
              <a:rPr lang="en-US" sz="1300" baseline="30000" dirty="0">
                <a:latin typeface="Trebuchet MS" panose="020B0603020202020204" pitchFamily="34" charset="0"/>
              </a:rPr>
              <a:t>rd</a:t>
            </a:r>
            <a:r>
              <a:rPr lang="en-US" sz="1300" dirty="0">
                <a:latin typeface="Trebuchet MS" panose="020B0603020202020204" pitchFamily="34" charset="0"/>
              </a:rPr>
              <a:t> row (3, 4)cell, the next three (X) pieces should be on (4, 5), (5, 6) and (6, 7) cells. </a:t>
            </a:r>
          </a:p>
          <a:p>
            <a:pPr marL="0" indent="0">
              <a:buNone/>
            </a:pPr>
            <a:r>
              <a:rPr lang="en-US" sz="1300" dirty="0">
                <a:latin typeface="Trebuchet MS" panose="020B0603020202020204" pitchFamily="34" charset="0"/>
              </a:rPr>
              <a:t>To optimize the code, the function only checks the first 3 rows and first 4 columns. If a piece is found at 4</a:t>
            </a:r>
            <a:r>
              <a:rPr lang="en-US" sz="1300" baseline="30000" dirty="0">
                <a:latin typeface="Trebuchet MS" panose="020B0603020202020204" pitchFamily="34" charset="0"/>
              </a:rPr>
              <a:t>th</a:t>
            </a:r>
            <a:r>
              <a:rPr lang="en-US" sz="1300" dirty="0">
                <a:latin typeface="Trebuchet MS" panose="020B0603020202020204" pitchFamily="34" charset="0"/>
              </a:rPr>
              <a:t> row, maximum 3 pieces of same type can be found as only 5</a:t>
            </a:r>
            <a:r>
              <a:rPr lang="en-US" sz="1300" baseline="30000" dirty="0">
                <a:latin typeface="Trebuchet MS" panose="020B0603020202020204" pitchFamily="34" charset="0"/>
              </a:rPr>
              <a:t>th</a:t>
            </a:r>
            <a:r>
              <a:rPr lang="en-US" sz="1300" dirty="0">
                <a:latin typeface="Trebuchet MS" panose="020B0603020202020204" pitchFamily="34" charset="0"/>
              </a:rPr>
              <a:t> and 6</a:t>
            </a:r>
            <a:r>
              <a:rPr lang="en-US" sz="1300" baseline="30000" dirty="0">
                <a:latin typeface="Trebuchet MS" panose="020B0603020202020204" pitchFamily="34" charset="0"/>
              </a:rPr>
              <a:t>th</a:t>
            </a:r>
            <a:r>
              <a:rPr lang="en-US" sz="1300" dirty="0">
                <a:latin typeface="Trebuchet MS" panose="020B0603020202020204" pitchFamily="34" charset="0"/>
              </a:rPr>
              <a:t> row is available. But to form a diagonal, 4 rows are required. So, checking the diagonal condition for first 3 rows is sufficient.</a:t>
            </a:r>
          </a:p>
          <a:p>
            <a:pPr marL="0" indent="0">
              <a:buNone/>
            </a:pPr>
            <a:r>
              <a:rPr lang="en-US" sz="1300" dirty="0">
                <a:latin typeface="Trebuchet MS" panose="020B0603020202020204" pitchFamily="34" charset="0"/>
              </a:rPr>
              <a:t>Again, if a piece is found at 5</a:t>
            </a:r>
            <a:r>
              <a:rPr lang="en-US" sz="1300" baseline="30000" dirty="0">
                <a:latin typeface="Trebuchet MS" panose="020B0603020202020204" pitchFamily="34" charset="0"/>
              </a:rPr>
              <a:t>th</a:t>
            </a:r>
            <a:r>
              <a:rPr lang="en-US" sz="1300" dirty="0">
                <a:latin typeface="Trebuchet MS" panose="020B0603020202020204" pitchFamily="34" charset="0"/>
              </a:rPr>
              <a:t> column, maximum 3 pieces of same type can be found as only 6</a:t>
            </a:r>
            <a:r>
              <a:rPr lang="en-US" sz="1300" baseline="30000" dirty="0">
                <a:latin typeface="Trebuchet MS" panose="020B0603020202020204" pitchFamily="34" charset="0"/>
              </a:rPr>
              <a:t>th</a:t>
            </a:r>
            <a:r>
              <a:rPr lang="en-US" sz="1300" dirty="0">
                <a:latin typeface="Trebuchet MS" panose="020B0603020202020204" pitchFamily="34" charset="0"/>
              </a:rPr>
              <a:t> and 7</a:t>
            </a:r>
            <a:r>
              <a:rPr lang="en-US" sz="1300" baseline="30000" dirty="0">
                <a:latin typeface="Trebuchet MS" panose="020B0603020202020204" pitchFamily="34" charset="0"/>
              </a:rPr>
              <a:t>th</a:t>
            </a:r>
            <a:r>
              <a:rPr lang="en-US" sz="1300" dirty="0">
                <a:latin typeface="Trebuchet MS" panose="020B0603020202020204" pitchFamily="34" charset="0"/>
              </a:rPr>
              <a:t> column is available. But to form a diagonal, 4 columns are required. So, checking the diagonal condition for first 4 columns is sufficient.</a:t>
            </a:r>
          </a:p>
          <a:p>
            <a:pPr marL="0" indent="0">
              <a:buNone/>
            </a:pPr>
            <a:r>
              <a:rPr lang="en-US" sz="1300" dirty="0">
                <a:latin typeface="Trebuchet MS" panose="020B0603020202020204" pitchFamily="34" charset="0"/>
              </a:rPr>
              <a:t>So, for a diagonal win from upper left to lower right, the condition is checked for only first 3 rows and first 4 columns.</a:t>
            </a:r>
          </a:p>
        </p:txBody>
      </p:sp>
      <p:pic>
        <p:nvPicPr>
          <p:cNvPr id="23" name="Picture 22">
            <a:extLst>
              <a:ext uri="{FF2B5EF4-FFF2-40B4-BE49-F238E27FC236}">
                <a16:creationId xmlns:a16="http://schemas.microsoft.com/office/drawing/2014/main" id="{5AABE805-B0C0-463D-9D50-8FC5E5E328F4}"/>
              </a:ext>
            </a:extLst>
          </p:cNvPr>
          <p:cNvPicPr>
            <a:picLocks noChangeAspect="1"/>
          </p:cNvPicPr>
          <p:nvPr/>
        </p:nvPicPr>
        <p:blipFill>
          <a:blip r:embed="rId3"/>
          <a:stretch>
            <a:fillRect/>
          </a:stretch>
        </p:blipFill>
        <p:spPr>
          <a:xfrm>
            <a:off x="7013542" y="3791082"/>
            <a:ext cx="4414869" cy="25071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Picture 24">
            <a:extLst>
              <a:ext uri="{FF2B5EF4-FFF2-40B4-BE49-F238E27FC236}">
                <a16:creationId xmlns:a16="http://schemas.microsoft.com/office/drawing/2014/main" id="{EA17BF91-A91F-47E8-82D3-BB7DAC1B5D28}"/>
              </a:ext>
            </a:extLst>
          </p:cNvPr>
          <p:cNvPicPr>
            <a:picLocks noChangeAspect="1"/>
          </p:cNvPicPr>
          <p:nvPr/>
        </p:nvPicPr>
        <p:blipFill>
          <a:blip r:embed="rId4"/>
          <a:stretch>
            <a:fillRect/>
          </a:stretch>
        </p:blipFill>
        <p:spPr>
          <a:xfrm>
            <a:off x="1049349" y="3811428"/>
            <a:ext cx="4851489" cy="24698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1567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2" name="Rectangle 11">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12E451E-151A-4910-BF41-6A040B659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C296EFE4-A70C-4388-9A15-3F657B661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 y="473745"/>
            <a:ext cx="11227090" cy="5902829"/>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425EBAFC-9388-432A-BCFD-EEA2F410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50891186-4FF8-47B4-996C-B29CA7D246D7}"/>
              </a:ext>
            </a:extLst>
          </p:cNvPr>
          <p:cNvSpPr>
            <a:spLocks noGrp="1"/>
          </p:cNvSpPr>
          <p:nvPr>
            <p:ph type="sldNum" sz="quarter" idx="12"/>
          </p:nvPr>
        </p:nvSpPr>
        <p:spPr>
          <a:xfrm>
            <a:off x="10351008" y="292608"/>
            <a:ext cx="838199" cy="767687"/>
          </a:xfrm>
        </p:spPr>
        <p:txBody>
          <a:bodyPr vert="horz" lIns="91440" tIns="45720" rIns="91440" bIns="45720" rtlCol="0" anchor="b">
            <a:normAutofit/>
          </a:bodyPr>
          <a:lstStyle/>
          <a:p>
            <a:pPr defTabSz="457200">
              <a:spcAft>
                <a:spcPts val="600"/>
              </a:spcAft>
            </a:pPr>
            <a:fld id="{A49DFD55-3C28-40EF-9E31-A92D2E4017FF}" type="slidenum">
              <a:rPr lang="en-US" smtClean="0">
                <a:solidFill>
                  <a:srgbClr val="FFFFFF"/>
                </a:solidFill>
                <a:latin typeface="+mj-lt"/>
              </a:rPr>
              <a:pPr defTabSz="457200">
                <a:spcAft>
                  <a:spcPts val="600"/>
                </a:spcAft>
              </a:pPr>
              <a:t>15</a:t>
            </a:fld>
            <a:endParaRPr lang="en-US">
              <a:solidFill>
                <a:srgbClr val="FFFFFF"/>
              </a:solidFill>
              <a:latin typeface="+mj-lt"/>
            </a:endParaRPr>
          </a:p>
        </p:txBody>
      </p:sp>
      <p:sp>
        <p:nvSpPr>
          <p:cNvPr id="34" name="Title 1">
            <a:extLst>
              <a:ext uri="{FF2B5EF4-FFF2-40B4-BE49-F238E27FC236}">
                <a16:creationId xmlns:a16="http://schemas.microsoft.com/office/drawing/2014/main" id="{DF668E31-95F8-4E46-8958-EDE6DBFB6FEC}"/>
              </a:ext>
            </a:extLst>
          </p:cNvPr>
          <p:cNvSpPr txBox="1">
            <a:spLocks/>
          </p:cNvSpPr>
          <p:nvPr/>
        </p:nvSpPr>
        <p:spPr bwMode="gray">
          <a:xfrm>
            <a:off x="500185" y="519311"/>
            <a:ext cx="4018567" cy="656054"/>
          </a:xfrm>
          <a:prstGeom prst="rect">
            <a:avLst/>
          </a:prstGeom>
          <a:effectLst>
            <a:glow rad="139700">
              <a:schemeClr val="accent4">
                <a:satMod val="175000"/>
                <a:alpha val="40000"/>
              </a:schemeClr>
            </a:glow>
            <a:outerShdw blurRad="50800" dist="38100" dir="16200000" rotWithShape="0">
              <a:prstClr val="black">
                <a:alpha val="40000"/>
              </a:prstClr>
            </a:outerShdw>
          </a:effectLst>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u="sng" dirty="0">
                <a:solidFill>
                  <a:schemeClr val="tx1"/>
                </a:solidFill>
                <a:effectLst>
                  <a:outerShdw blurRad="38100" dist="38100" dir="2700000" algn="tl">
                    <a:srgbClr val="000000">
                      <a:alpha val="43137"/>
                    </a:srgbClr>
                  </a:outerShdw>
                </a:effectLst>
                <a:latin typeface="Trebuchet MS" panose="020B0603020202020204" pitchFamily="34" charset="0"/>
              </a:rPr>
              <a:t>Diagonal Check</a:t>
            </a:r>
            <a:br>
              <a:rPr lang="en-US" sz="2400" b="1" dirty="0">
                <a:solidFill>
                  <a:schemeClr val="tx1"/>
                </a:solidFill>
                <a:latin typeface="Trebuchet MS" panose="020B0603020202020204" pitchFamily="34" charset="0"/>
              </a:rPr>
            </a:br>
            <a:r>
              <a:rPr lang="en-US" sz="1400" dirty="0">
                <a:solidFill>
                  <a:schemeClr val="tx1"/>
                </a:solidFill>
              </a:rPr>
              <a:t>(</a:t>
            </a:r>
            <a:r>
              <a:rPr lang="en-US" sz="1600" b="1" dirty="0">
                <a:solidFill>
                  <a:schemeClr val="tx1"/>
                </a:solidFill>
                <a:effectLst>
                  <a:outerShdw blurRad="38100" dist="38100" dir="2700000" algn="tl">
                    <a:srgbClr val="000000">
                      <a:alpha val="43137"/>
                    </a:srgbClr>
                  </a:outerShdw>
                </a:effectLst>
              </a:rPr>
              <a:t>Upper-Right to Lower-Left)</a:t>
            </a:r>
            <a:endParaRPr lang="en-US" sz="1400" b="1" u="sng" dirty="0">
              <a:solidFill>
                <a:schemeClr val="tx1"/>
              </a:solidFill>
              <a:effectLst>
                <a:outerShdw blurRad="38100" dist="38100" dir="2700000" algn="tl">
                  <a:srgbClr val="000000">
                    <a:alpha val="43137"/>
                  </a:srgbClr>
                </a:outerShdw>
              </a:effectLst>
              <a:latin typeface="Trebuchet MS" panose="020B0603020202020204" pitchFamily="34" charset="0"/>
            </a:endParaRPr>
          </a:p>
        </p:txBody>
      </p:sp>
      <p:sp>
        <p:nvSpPr>
          <p:cNvPr id="36" name="Content Placeholder 2">
            <a:extLst>
              <a:ext uri="{FF2B5EF4-FFF2-40B4-BE49-F238E27FC236}">
                <a16:creationId xmlns:a16="http://schemas.microsoft.com/office/drawing/2014/main" id="{7ED03783-12FC-414A-840F-EAA9CC034E7A}"/>
              </a:ext>
            </a:extLst>
          </p:cNvPr>
          <p:cNvSpPr txBox="1">
            <a:spLocks/>
          </p:cNvSpPr>
          <p:nvPr/>
        </p:nvSpPr>
        <p:spPr>
          <a:xfrm>
            <a:off x="763588" y="1267719"/>
            <a:ext cx="10085520" cy="2523364"/>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sz="1300" dirty="0">
                <a:latin typeface="Trebuchet MS" panose="020B0603020202020204" pitchFamily="34" charset="0"/>
              </a:rPr>
              <a:t>In this section, the function search for four continuous same piece diagonally from right to left. For this, the condition checks if the immediate bottom left cell of a piece contains the same piece. This type of diagonal four cells containing same piece should be present for a diagonal win condition to be true. To form a diagonal of length 4, we need 4 valid rows and 4 valid columns. If a piece (x) is found on 4</a:t>
            </a:r>
            <a:r>
              <a:rPr lang="en-US" sz="1300" baseline="30000" dirty="0">
                <a:latin typeface="Trebuchet MS" panose="020B0603020202020204" pitchFamily="34" charset="0"/>
              </a:rPr>
              <a:t>th</a:t>
            </a:r>
            <a:r>
              <a:rPr lang="en-US" sz="1300" dirty="0">
                <a:latin typeface="Trebuchet MS" panose="020B0603020202020204" pitchFamily="34" charset="0"/>
              </a:rPr>
              <a:t> column of 3</a:t>
            </a:r>
            <a:r>
              <a:rPr lang="en-US" sz="1300" baseline="30000" dirty="0">
                <a:latin typeface="Trebuchet MS" panose="020B0603020202020204" pitchFamily="34" charset="0"/>
              </a:rPr>
              <a:t>rd</a:t>
            </a:r>
            <a:r>
              <a:rPr lang="en-US" sz="1300" dirty="0">
                <a:latin typeface="Trebuchet MS" panose="020B0603020202020204" pitchFamily="34" charset="0"/>
              </a:rPr>
              <a:t> row (3, 4)cell, the next three (X) pieces should be on (4, 3), (5, 2) and (6, 1) cells.</a:t>
            </a:r>
          </a:p>
          <a:p>
            <a:pPr marL="0" indent="0">
              <a:buNone/>
            </a:pPr>
            <a:r>
              <a:rPr lang="en-US" sz="1300" dirty="0">
                <a:latin typeface="Trebuchet MS" panose="020B0603020202020204" pitchFamily="34" charset="0"/>
              </a:rPr>
              <a:t>To optimize the code, the function only checks the first 3 rows and last 4 columns. If a piece is found at 4</a:t>
            </a:r>
            <a:r>
              <a:rPr lang="en-US" sz="1300" baseline="30000" dirty="0">
                <a:latin typeface="Trebuchet MS" panose="020B0603020202020204" pitchFamily="34" charset="0"/>
              </a:rPr>
              <a:t>th</a:t>
            </a:r>
            <a:r>
              <a:rPr lang="en-US" sz="1300" dirty="0">
                <a:latin typeface="Trebuchet MS" panose="020B0603020202020204" pitchFamily="34" charset="0"/>
              </a:rPr>
              <a:t> row, maximum 3 pieces of same type can be found as only 5</a:t>
            </a:r>
            <a:r>
              <a:rPr lang="en-US" sz="1300" baseline="30000" dirty="0">
                <a:latin typeface="Trebuchet MS" panose="020B0603020202020204" pitchFamily="34" charset="0"/>
              </a:rPr>
              <a:t>th</a:t>
            </a:r>
            <a:r>
              <a:rPr lang="en-US" sz="1300" dirty="0">
                <a:latin typeface="Trebuchet MS" panose="020B0603020202020204" pitchFamily="34" charset="0"/>
              </a:rPr>
              <a:t> and 6</a:t>
            </a:r>
            <a:r>
              <a:rPr lang="en-US" sz="1300" baseline="30000" dirty="0">
                <a:latin typeface="Trebuchet MS" panose="020B0603020202020204" pitchFamily="34" charset="0"/>
              </a:rPr>
              <a:t>th</a:t>
            </a:r>
            <a:r>
              <a:rPr lang="en-US" sz="1300" dirty="0">
                <a:latin typeface="Trebuchet MS" panose="020B0603020202020204" pitchFamily="34" charset="0"/>
              </a:rPr>
              <a:t> row is available. But to form a diagonal, 4 rows are required. So, checking the diagonal condition for first 3 rows is sufficient.</a:t>
            </a:r>
          </a:p>
          <a:p>
            <a:pPr marL="0" indent="0">
              <a:buNone/>
            </a:pPr>
            <a:r>
              <a:rPr lang="en-US" sz="1300" dirty="0">
                <a:latin typeface="Trebuchet MS" panose="020B0603020202020204" pitchFamily="34" charset="0"/>
              </a:rPr>
              <a:t>Again, if a piece is found at 3</a:t>
            </a:r>
            <a:r>
              <a:rPr lang="en-US" sz="1300" baseline="30000" dirty="0">
                <a:latin typeface="Trebuchet MS" panose="020B0603020202020204" pitchFamily="34" charset="0"/>
              </a:rPr>
              <a:t>rd</a:t>
            </a:r>
            <a:r>
              <a:rPr lang="en-US" sz="1300" dirty="0">
                <a:latin typeface="Trebuchet MS" panose="020B0603020202020204" pitchFamily="34" charset="0"/>
              </a:rPr>
              <a:t> column, maximum 3 pieces of same type can be found as only 1</a:t>
            </a:r>
            <a:r>
              <a:rPr lang="en-US" sz="1300" baseline="30000" dirty="0">
                <a:latin typeface="Trebuchet MS" panose="020B0603020202020204" pitchFamily="34" charset="0"/>
              </a:rPr>
              <a:t>st</a:t>
            </a:r>
            <a:r>
              <a:rPr lang="en-US" sz="1300" dirty="0">
                <a:latin typeface="Trebuchet MS" panose="020B0603020202020204" pitchFamily="34" charset="0"/>
              </a:rPr>
              <a:t> and 2</a:t>
            </a:r>
            <a:r>
              <a:rPr lang="en-US" sz="1300" baseline="30000" dirty="0">
                <a:latin typeface="Trebuchet MS" panose="020B0603020202020204" pitchFamily="34" charset="0"/>
              </a:rPr>
              <a:t>nd</a:t>
            </a:r>
            <a:r>
              <a:rPr lang="en-US" sz="1300" dirty="0">
                <a:latin typeface="Trebuchet MS" panose="020B0603020202020204" pitchFamily="34" charset="0"/>
              </a:rPr>
              <a:t> column is available. But to form a diagonal, 4 columns are required. So, checking the diagonal condition for last 4 columns is sufficient.</a:t>
            </a:r>
          </a:p>
          <a:p>
            <a:pPr marL="0" indent="0">
              <a:buNone/>
            </a:pPr>
            <a:r>
              <a:rPr lang="en-US" sz="1300" dirty="0">
                <a:latin typeface="Trebuchet MS" panose="020B0603020202020204" pitchFamily="34" charset="0"/>
              </a:rPr>
              <a:t>So, for a diagonal win from upper right to lower left, the condition is checked only for first 3 rows and last 4 columns.</a:t>
            </a:r>
          </a:p>
        </p:txBody>
      </p:sp>
      <p:pic>
        <p:nvPicPr>
          <p:cNvPr id="19" name="Picture 18">
            <a:extLst>
              <a:ext uri="{FF2B5EF4-FFF2-40B4-BE49-F238E27FC236}">
                <a16:creationId xmlns:a16="http://schemas.microsoft.com/office/drawing/2014/main" id="{525DAC4A-36A3-4C68-9F6D-A7EEF8E18CBB}"/>
              </a:ext>
            </a:extLst>
          </p:cNvPr>
          <p:cNvPicPr>
            <a:picLocks noChangeAspect="1"/>
          </p:cNvPicPr>
          <p:nvPr/>
        </p:nvPicPr>
        <p:blipFill>
          <a:blip r:embed="rId3"/>
          <a:stretch>
            <a:fillRect/>
          </a:stretch>
        </p:blipFill>
        <p:spPr>
          <a:xfrm>
            <a:off x="953722" y="3811922"/>
            <a:ext cx="5258534" cy="2526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3E7742FF-C68A-469B-8B1C-08D499C9EE14}"/>
              </a:ext>
            </a:extLst>
          </p:cNvPr>
          <p:cNvPicPr>
            <a:picLocks noChangeAspect="1"/>
          </p:cNvPicPr>
          <p:nvPr/>
        </p:nvPicPr>
        <p:blipFill>
          <a:blip r:embed="rId4"/>
          <a:stretch>
            <a:fillRect/>
          </a:stretch>
        </p:blipFill>
        <p:spPr>
          <a:xfrm>
            <a:off x="7522589" y="3811922"/>
            <a:ext cx="3610466" cy="2526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11740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1" name="Rectangle 10">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8">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12E451E-151A-4910-BF41-6A040B659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C296EFE4-A70C-4388-9A15-3F657B661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 y="473745"/>
            <a:ext cx="11227090" cy="5902829"/>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F70663E-9458-4AF9-903F-229E11FFAEED}"/>
              </a:ext>
            </a:extLst>
          </p:cNvPr>
          <p:cNvSpPr>
            <a:spLocks noGrp="1"/>
          </p:cNvSpPr>
          <p:nvPr>
            <p:ph type="title"/>
          </p:nvPr>
        </p:nvSpPr>
        <p:spPr>
          <a:xfrm>
            <a:off x="1280825" y="1279428"/>
            <a:ext cx="8825658" cy="2677648"/>
          </a:xfrm>
        </p:spPr>
        <p:txBody>
          <a:bodyPr vert="horz" lIns="91440" tIns="45720" rIns="91440" bIns="45720" rtlCol="0" anchor="b">
            <a:normAutofit/>
          </a:bodyPr>
          <a:lstStyle/>
          <a:p>
            <a:r>
              <a:rPr lang="en-US" sz="1800" dirty="0">
                <a:solidFill>
                  <a:schemeClr val="tx1"/>
                </a:solidFill>
                <a:latin typeface="Trebuchet MS" panose="020B0603020202020204" pitchFamily="34" charset="0"/>
              </a:rPr>
              <a:t>To check if the board is fulfilled, the functions doesn’t need to check every cell whether it is fulfilled. As the board is vertical, pieces inserted in each column always drops to the lowest unoccupied row of that column. As soon as a column </a:t>
            </a:r>
            <a:r>
              <a:rPr lang="en-US" sz="1800" b="0" i="0" u="none" strike="noStrike" baseline="0" dirty="0">
                <a:solidFill>
                  <a:schemeClr val="tx1"/>
                </a:solidFill>
                <a:latin typeface="Trebuchet MS" panose="020B0603020202020204" pitchFamily="34" charset="0"/>
              </a:rPr>
              <a:t>contains 6 pieces, it is full, and no other piece can be placed in the column. The board has 7 columns. If all the columns are full, the board is full and for a column to be fulfilled, its top row needs to be fulfilled. So, the function only checks if the topmost cell of every column is fulfilled. </a:t>
            </a:r>
            <a:br>
              <a:rPr lang="en-US" sz="1800" dirty="0">
                <a:solidFill>
                  <a:schemeClr val="tx1"/>
                </a:solidFill>
                <a:latin typeface="Trebuchet MS" panose="020B0603020202020204" pitchFamily="34" charset="0"/>
              </a:rPr>
            </a:br>
            <a:endParaRPr lang="en-US" sz="1800" dirty="0">
              <a:solidFill>
                <a:schemeClr val="tx1"/>
              </a:solidFill>
            </a:endParaRPr>
          </a:p>
        </p:txBody>
      </p:sp>
      <p:sp>
        <p:nvSpPr>
          <p:cNvPr id="25" name="Rectangle 24">
            <a:extLst>
              <a:ext uri="{FF2B5EF4-FFF2-40B4-BE49-F238E27FC236}">
                <a16:creationId xmlns:a16="http://schemas.microsoft.com/office/drawing/2014/main" id="{425EBAFC-9388-432A-BCFD-EEA2F410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FD93F78F-58A9-4BEB-9A60-8DCDC041A24A}"/>
              </a:ext>
            </a:extLst>
          </p:cNvPr>
          <p:cNvSpPr>
            <a:spLocks noGrp="1"/>
          </p:cNvSpPr>
          <p:nvPr>
            <p:ph type="sldNum" sz="quarter" idx="12"/>
          </p:nvPr>
        </p:nvSpPr>
        <p:spPr>
          <a:xfrm>
            <a:off x="10351008" y="292608"/>
            <a:ext cx="838199" cy="767687"/>
          </a:xfrm>
        </p:spPr>
        <p:txBody>
          <a:bodyPr vert="horz" lIns="91440" tIns="45720" rIns="91440" bIns="45720" rtlCol="0" anchor="b">
            <a:normAutofit/>
          </a:bodyPr>
          <a:lstStyle/>
          <a:p>
            <a:pPr defTabSz="457200">
              <a:spcAft>
                <a:spcPts val="600"/>
              </a:spcAft>
            </a:pPr>
            <a:fld id="{A49DFD55-3C28-40EF-9E31-A92D2E4017FF}" type="slidenum">
              <a:rPr lang="en-US">
                <a:solidFill>
                  <a:srgbClr val="FFFFFF"/>
                </a:solidFill>
                <a:latin typeface="+mj-lt"/>
              </a:rPr>
              <a:pPr defTabSz="457200">
                <a:spcAft>
                  <a:spcPts val="600"/>
                </a:spcAft>
              </a:pPr>
              <a:t>16</a:t>
            </a:fld>
            <a:endParaRPr lang="en-US">
              <a:solidFill>
                <a:srgbClr val="FFFFFF"/>
              </a:solidFill>
              <a:latin typeface="+mj-lt"/>
            </a:endParaRPr>
          </a:p>
        </p:txBody>
      </p:sp>
      <p:sp>
        <p:nvSpPr>
          <p:cNvPr id="18" name="Title 1">
            <a:extLst>
              <a:ext uri="{FF2B5EF4-FFF2-40B4-BE49-F238E27FC236}">
                <a16:creationId xmlns:a16="http://schemas.microsoft.com/office/drawing/2014/main" id="{36896673-12F1-42DB-BA23-89838F95F261}"/>
              </a:ext>
            </a:extLst>
          </p:cNvPr>
          <p:cNvSpPr txBox="1">
            <a:spLocks/>
          </p:cNvSpPr>
          <p:nvPr/>
        </p:nvSpPr>
        <p:spPr bwMode="gray">
          <a:xfrm>
            <a:off x="3779588" y="571500"/>
            <a:ext cx="4101547" cy="80363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tx1"/>
                </a:solidFill>
                <a:effectLst>
                  <a:outerShdw blurRad="38100" dist="38100" dir="2700000" algn="tl">
                    <a:srgbClr val="000000">
                      <a:alpha val="43137"/>
                    </a:srgbClr>
                  </a:outerShdw>
                </a:effectLst>
                <a:latin typeface="Trebuchet MS" panose="020B0603020202020204" pitchFamily="34" charset="0"/>
              </a:rPr>
              <a:t>Full Board Check</a:t>
            </a:r>
          </a:p>
        </p:txBody>
      </p:sp>
      <p:pic>
        <p:nvPicPr>
          <p:cNvPr id="20" name="Picture 19">
            <a:extLst>
              <a:ext uri="{FF2B5EF4-FFF2-40B4-BE49-F238E27FC236}">
                <a16:creationId xmlns:a16="http://schemas.microsoft.com/office/drawing/2014/main" id="{912F060A-81C4-4DCA-BA2B-CDE3675E499F}"/>
              </a:ext>
            </a:extLst>
          </p:cNvPr>
          <p:cNvPicPr>
            <a:picLocks noChangeAspect="1"/>
          </p:cNvPicPr>
          <p:nvPr/>
        </p:nvPicPr>
        <p:blipFill>
          <a:blip r:embed="rId3"/>
          <a:stretch>
            <a:fillRect/>
          </a:stretch>
        </p:blipFill>
        <p:spPr>
          <a:xfrm>
            <a:off x="1473851" y="4040548"/>
            <a:ext cx="4207857" cy="19955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a:extLst>
              <a:ext uri="{FF2B5EF4-FFF2-40B4-BE49-F238E27FC236}">
                <a16:creationId xmlns:a16="http://schemas.microsoft.com/office/drawing/2014/main" id="{D10FA115-F6C6-425D-846C-105E9B2A9BF8}"/>
              </a:ext>
            </a:extLst>
          </p:cNvPr>
          <p:cNvPicPr>
            <a:picLocks noChangeAspect="1"/>
          </p:cNvPicPr>
          <p:nvPr/>
        </p:nvPicPr>
        <p:blipFill>
          <a:blip r:embed="rId4"/>
          <a:stretch>
            <a:fillRect/>
          </a:stretch>
        </p:blipFill>
        <p:spPr>
          <a:xfrm>
            <a:off x="7776839" y="3782607"/>
            <a:ext cx="3218223" cy="23634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80052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34" name="Rectangle 33">
            <a:extLst>
              <a:ext uri="{FF2B5EF4-FFF2-40B4-BE49-F238E27FC236}">
                <a16:creationId xmlns:a16="http://schemas.microsoft.com/office/drawing/2014/main" id="{DF43132E-D4DF-4A83-9344-A782D0F5D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F57DFE3-17C4-45CA-930A-BE8F476106B7}"/>
              </a:ext>
            </a:extLst>
          </p:cNvPr>
          <p:cNvSpPr>
            <a:spLocks noGrp="1"/>
          </p:cNvSpPr>
          <p:nvPr>
            <p:ph type="title"/>
          </p:nvPr>
        </p:nvSpPr>
        <p:spPr>
          <a:xfrm>
            <a:off x="456505" y="2795826"/>
            <a:ext cx="6020177" cy="1102002"/>
          </a:xfrm>
          <a:effectLst>
            <a:outerShdw blurRad="50800" dist="38100" dir="18900000" algn="bl" rotWithShape="0">
              <a:prstClr val="black">
                <a:alpha val="40000"/>
              </a:prstClr>
            </a:outerShdw>
          </a:effectLst>
        </p:spPr>
        <p:txBody>
          <a:bodyPr vert="horz" lIns="91440" tIns="45720" rIns="91440" bIns="45720" rtlCol="0" anchor="ctr">
            <a:normAutofit fontScale="90000"/>
          </a:bodyPr>
          <a:lstStyle/>
          <a:p>
            <a:pPr algn="r">
              <a:lnSpc>
                <a:spcPct val="150000"/>
              </a:lnSpc>
            </a:pPr>
            <a:br>
              <a:rPr lang="en-US" dirty="0">
                <a:latin typeface="Arial Nova Light" panose="020B0604020202020204" pitchFamily="34" charset="0"/>
              </a:rPr>
            </a:br>
            <a:r>
              <a:rPr lang="en-US" b="0" i="0" dirty="0">
                <a:latin typeface="Arial Nova Light" panose="020B0604020202020204" pitchFamily="34" charset="0"/>
              </a:rPr>
              <a:t>INIT BOARD &amp; </a:t>
            </a:r>
            <a:br>
              <a:rPr lang="en-US" b="0" i="0" dirty="0">
                <a:latin typeface="Arial Nova Light" panose="020B0604020202020204" pitchFamily="34" charset="0"/>
              </a:rPr>
            </a:br>
            <a:r>
              <a:rPr lang="en-US" b="0" i="0" dirty="0">
                <a:latin typeface="Arial Nova Light" panose="020B0604020202020204" pitchFamily="34" charset="0"/>
              </a:rPr>
              <a:t> DISPLAY BOARD</a:t>
            </a:r>
            <a:br>
              <a:rPr lang="en-US" b="0" i="0" dirty="0">
                <a:latin typeface="Arial Nova Light" panose="020B0604020202020204" pitchFamily="34" charset="0"/>
              </a:rPr>
            </a:br>
            <a:endParaRPr lang="en-US" b="0" i="0" dirty="0">
              <a:latin typeface="Arial Nova Light" panose="020B0604020202020204" pitchFamily="34" charset="0"/>
            </a:endParaRPr>
          </a:p>
        </p:txBody>
      </p:sp>
      <p:cxnSp>
        <p:nvCxnSpPr>
          <p:cNvPr id="36" name="Straight Connector 35">
            <a:extLst>
              <a:ext uri="{FF2B5EF4-FFF2-40B4-BE49-F238E27FC236}">
                <a16:creationId xmlns:a16="http://schemas.microsoft.com/office/drawing/2014/main" id="{6AA24BC1-1577-4586-AD7A-417660E372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FD93F78F-58A9-4BEB-9A60-8DCDC041A24A}"/>
              </a:ext>
            </a:extLst>
          </p:cNvPr>
          <p:cNvSpPr>
            <a:spLocks noGrp="1"/>
          </p:cNvSpPr>
          <p:nvPr>
            <p:ph type="sldNum" sz="quarter" idx="12"/>
          </p:nvPr>
        </p:nvSpPr>
        <p:spPr>
          <a:xfrm>
            <a:off x="10608958" y="5870575"/>
            <a:ext cx="551167" cy="377825"/>
          </a:xfrm>
        </p:spPr>
        <p:txBody>
          <a:bodyPr vert="horz" lIns="91440" tIns="45720" rIns="91440" bIns="45720" rtlCol="0" anchor="ctr">
            <a:noAutofit/>
          </a:bodyPr>
          <a:lstStyle/>
          <a:p>
            <a:pPr defTabSz="457200">
              <a:spcAft>
                <a:spcPts val="600"/>
              </a:spcAft>
            </a:pPr>
            <a:fld id="{A49DFD55-3C28-40EF-9E31-A92D2E4017FF}" type="slidenum">
              <a:rPr lang="en-US" sz="2000" b="0" i="0" kern="1200" dirty="0">
                <a:solidFill>
                  <a:schemeClr val="tx1"/>
                </a:solidFill>
                <a:effectLst/>
                <a:latin typeface="+mn-lt"/>
                <a:ea typeface="+mn-ea"/>
                <a:cs typeface="+mn-cs"/>
              </a:rPr>
              <a:pPr defTabSz="457200">
                <a:spcAft>
                  <a:spcPts val="600"/>
                </a:spcAft>
              </a:pPr>
              <a:t>17</a:t>
            </a:fld>
            <a:endParaRPr lang="en-US" sz="2000" b="0" i="0" kern="1200" dirty="0">
              <a:solidFill>
                <a:schemeClr val="tx1"/>
              </a:solidFill>
              <a:effectLst/>
              <a:latin typeface="+mn-lt"/>
              <a:ea typeface="+mn-ea"/>
              <a:cs typeface="+mn-cs"/>
            </a:endParaRPr>
          </a:p>
        </p:txBody>
      </p:sp>
      <p:sp>
        <p:nvSpPr>
          <p:cNvPr id="24" name="Title 5">
            <a:extLst>
              <a:ext uri="{FF2B5EF4-FFF2-40B4-BE49-F238E27FC236}">
                <a16:creationId xmlns:a16="http://schemas.microsoft.com/office/drawing/2014/main" id="{E11354FD-9A68-4A5C-B360-16A317666513}"/>
              </a:ext>
            </a:extLst>
          </p:cNvPr>
          <p:cNvSpPr txBox="1">
            <a:spLocks/>
          </p:cNvSpPr>
          <p:nvPr/>
        </p:nvSpPr>
        <p:spPr>
          <a:xfrm>
            <a:off x="6652766" y="1253001"/>
            <a:ext cx="6202975" cy="2289691"/>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200000"/>
              </a:lnSpc>
            </a:pPr>
            <a:br>
              <a:rPr lang="en-US" sz="2800" dirty="0">
                <a:latin typeface="Arial Nova Light" panose="020B0604020202020204" pitchFamily="34" charset="0"/>
              </a:rPr>
            </a:br>
            <a:br>
              <a:rPr lang="en-US" sz="2800" dirty="0">
                <a:latin typeface="Arial Nova Light" panose="020B0604020202020204" pitchFamily="34" charset="0"/>
              </a:rPr>
            </a:br>
            <a:r>
              <a:rPr lang="en-US" sz="2800" dirty="0">
                <a:latin typeface="Arial Nova Light" panose="020B0604020202020204" pitchFamily="34" charset="0"/>
              </a:rPr>
              <a:t>By MD. SABBIR HOSSIN</a:t>
            </a:r>
            <a:br>
              <a:rPr lang="en-US" sz="2800" dirty="0">
                <a:latin typeface="Arial Nova Light" panose="020B0604020202020204" pitchFamily="34" charset="0"/>
              </a:rPr>
            </a:br>
            <a:r>
              <a:rPr lang="en-US" sz="2800" dirty="0">
                <a:latin typeface="Arial Nova Light" panose="020B0604020202020204" pitchFamily="34" charset="0"/>
              </a:rPr>
              <a:t>reg no: 2019831037</a:t>
            </a:r>
          </a:p>
        </p:txBody>
      </p:sp>
    </p:spTree>
    <p:extLst>
      <p:ext uri="{BB962C8B-B14F-4D97-AF65-F5344CB8AC3E}">
        <p14:creationId xmlns:p14="http://schemas.microsoft.com/office/powerpoint/2010/main" val="71351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4"/>
                                        </p:tgtEl>
                                        <p:attrNameLst>
                                          <p:attrName>style.visibility</p:attrName>
                                        </p:attrNameLst>
                                      </p:cBhvr>
                                      <p:to>
                                        <p:strVal val="visible"/>
                                      </p:to>
                                    </p:set>
                                    <p:animEffect transition="in" filter="fade">
                                      <p:cBhvr>
                                        <p:cTn id="10"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E5CAE6-6387-427E-8D40-A18996AFE36E}"/>
              </a:ext>
            </a:extLst>
          </p:cNvPr>
          <p:cNvSpPr>
            <a:spLocks noGrp="1"/>
          </p:cNvSpPr>
          <p:nvPr>
            <p:ph type="title"/>
          </p:nvPr>
        </p:nvSpPr>
        <p:spPr/>
        <p:txBody>
          <a:bodyPr/>
          <a:lstStyle/>
          <a:p>
            <a:pPr>
              <a:lnSpc>
                <a:spcPct val="150000"/>
              </a:lnSpc>
            </a:pPr>
            <a:r>
              <a:rPr lang="en-US" sz="2200" dirty="0">
                <a:solidFill>
                  <a:schemeClr val="bg1"/>
                </a:solidFill>
              </a:rPr>
              <a:t>1. The outer loop traverse's rows 0-5 using index </a:t>
            </a:r>
            <a:r>
              <a:rPr lang="en-US" sz="2200" dirty="0" err="1">
                <a:solidFill>
                  <a:schemeClr val="bg1"/>
                </a:solidFill>
              </a:rPr>
              <a:t>i</a:t>
            </a:r>
            <a:r>
              <a:rPr lang="en-US" sz="2200" dirty="0">
                <a:solidFill>
                  <a:schemeClr val="bg1"/>
                </a:solidFill>
              </a:rPr>
              <a:t> . </a:t>
            </a:r>
            <a:br>
              <a:rPr lang="en-US" sz="2200" dirty="0">
                <a:solidFill>
                  <a:schemeClr val="bg1"/>
                </a:solidFill>
              </a:rPr>
            </a:br>
            <a:r>
              <a:rPr lang="en-US" sz="2200" dirty="0">
                <a:solidFill>
                  <a:schemeClr val="bg1"/>
                </a:solidFill>
              </a:rPr>
              <a:t>2. For each iteration of the outer loop, the inner loop traverse's columns 0-6 using the index j.</a:t>
            </a:r>
            <a:br>
              <a:rPr lang="en-US" sz="2200" dirty="0">
                <a:solidFill>
                  <a:schemeClr val="bg1"/>
                </a:solidFill>
              </a:rPr>
            </a:br>
            <a:r>
              <a:rPr lang="en-US" sz="2200" dirty="0">
                <a:solidFill>
                  <a:schemeClr val="bg1"/>
                </a:solidFill>
              </a:rPr>
              <a:t>3. For every pair (</a:t>
            </a:r>
            <a:r>
              <a:rPr lang="en-US" sz="2200" dirty="0" err="1">
                <a:solidFill>
                  <a:schemeClr val="bg1"/>
                </a:solidFill>
              </a:rPr>
              <a:t>i</a:t>
            </a:r>
            <a:r>
              <a:rPr lang="en-US" sz="2200" dirty="0">
                <a:solidFill>
                  <a:schemeClr val="bg1"/>
                </a:solidFill>
              </a:rPr>
              <a:t>, j) the  corresponding entry is set to space ' '.</a:t>
            </a:r>
            <a:br>
              <a:rPr lang="en-US" sz="2200" dirty="0">
                <a:solidFill>
                  <a:schemeClr val="bg1"/>
                </a:solidFill>
              </a:rPr>
            </a:br>
            <a:endParaRPr lang="en-US" sz="2200" dirty="0">
              <a:solidFill>
                <a:schemeClr val="bg1"/>
              </a:solidFill>
            </a:endParaRPr>
          </a:p>
        </p:txBody>
      </p:sp>
      <p:sp>
        <p:nvSpPr>
          <p:cNvPr id="4" name="Slide Number Placeholder 3">
            <a:extLst>
              <a:ext uri="{FF2B5EF4-FFF2-40B4-BE49-F238E27FC236}">
                <a16:creationId xmlns:a16="http://schemas.microsoft.com/office/drawing/2014/main" id="{35B7FA9E-EEFD-461C-ACDC-0944DB70AD98}"/>
              </a:ext>
            </a:extLst>
          </p:cNvPr>
          <p:cNvSpPr>
            <a:spLocks noGrp="1"/>
          </p:cNvSpPr>
          <p:nvPr>
            <p:ph type="sldNum" sz="quarter" idx="12"/>
          </p:nvPr>
        </p:nvSpPr>
        <p:spPr/>
        <p:txBody>
          <a:bodyPr/>
          <a:lstStyle/>
          <a:p>
            <a:fld id="{A49DFD55-3C28-40EF-9E31-A92D2E4017FF}" type="slidenum">
              <a:rPr lang="en-US" smtClean="0"/>
              <a:t>18</a:t>
            </a:fld>
            <a:endParaRPr lang="en-US" dirty="0"/>
          </a:p>
        </p:txBody>
      </p:sp>
      <p:sp>
        <p:nvSpPr>
          <p:cNvPr id="7" name="Title 4">
            <a:extLst>
              <a:ext uri="{FF2B5EF4-FFF2-40B4-BE49-F238E27FC236}">
                <a16:creationId xmlns:a16="http://schemas.microsoft.com/office/drawing/2014/main" id="{7B076AEA-3B62-4631-BCD0-A67BD79319EF}"/>
              </a:ext>
            </a:extLst>
          </p:cNvPr>
          <p:cNvSpPr txBox="1">
            <a:spLocks/>
          </p:cNvSpPr>
          <p:nvPr/>
        </p:nvSpPr>
        <p:spPr bwMode="gray">
          <a:xfrm>
            <a:off x="2834640" y="-222483"/>
            <a:ext cx="5801360" cy="767687"/>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cap="none">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50000"/>
              </a:lnSpc>
            </a:pPr>
            <a:r>
              <a:rPr lang="en-US" sz="2800" u="sng" dirty="0">
                <a:solidFill>
                  <a:schemeClr val="tx1"/>
                </a:solidFill>
                <a:effectLst>
                  <a:outerShdw blurRad="38100" dist="38100" dir="2700000" algn="tl">
                    <a:srgbClr val="000000">
                      <a:alpha val="43137"/>
                    </a:srgbClr>
                  </a:outerShdw>
                </a:effectLst>
                <a:latin typeface="Tenorite (Headings)"/>
              </a:rPr>
              <a:t>INIT BOARD</a:t>
            </a:r>
          </a:p>
        </p:txBody>
      </p:sp>
      <p:pic>
        <p:nvPicPr>
          <p:cNvPr id="8" name="Picture 7">
            <a:extLst>
              <a:ext uri="{FF2B5EF4-FFF2-40B4-BE49-F238E27FC236}">
                <a16:creationId xmlns:a16="http://schemas.microsoft.com/office/drawing/2014/main" id="{CACFA119-4EAE-47EA-8814-7B3C64E20669}"/>
              </a:ext>
            </a:extLst>
          </p:cNvPr>
          <p:cNvPicPr>
            <a:picLocks noChangeAspect="1"/>
          </p:cNvPicPr>
          <p:nvPr/>
        </p:nvPicPr>
        <p:blipFill>
          <a:blip r:embed="rId2"/>
          <a:stretch>
            <a:fillRect/>
          </a:stretch>
        </p:blipFill>
        <p:spPr>
          <a:xfrm>
            <a:off x="7227844" y="1857132"/>
            <a:ext cx="4413693" cy="3801987"/>
          </a:xfrm>
          <a:prstGeom prst="rect">
            <a:avLst/>
          </a:prstGeom>
          <a:ln>
            <a:noFill/>
          </a:ln>
          <a:effectLst>
            <a:outerShdw blurRad="50800" dist="38100" dir="16200000" rotWithShape="0">
              <a:prstClr val="black">
                <a:alpha val="40000"/>
              </a:prstClr>
            </a:outerShdw>
          </a:effectLst>
        </p:spPr>
      </p:pic>
    </p:spTree>
    <p:extLst>
      <p:ext uri="{BB962C8B-B14F-4D97-AF65-F5344CB8AC3E}">
        <p14:creationId xmlns:p14="http://schemas.microsoft.com/office/powerpoint/2010/main" val="537245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E5CAE6-6387-427E-8D40-A18996AFE36E}"/>
              </a:ext>
            </a:extLst>
          </p:cNvPr>
          <p:cNvSpPr>
            <a:spLocks noGrp="1"/>
          </p:cNvSpPr>
          <p:nvPr>
            <p:ph type="title"/>
          </p:nvPr>
        </p:nvSpPr>
        <p:spPr>
          <a:xfrm>
            <a:off x="951756" y="2092960"/>
            <a:ext cx="4351023" cy="3305389"/>
          </a:xfrm>
        </p:spPr>
        <p:txBody>
          <a:bodyPr/>
          <a:lstStyle/>
          <a:p>
            <a:pPr marL="0" indent="0"/>
            <a:r>
              <a:rPr lang="en-US" sz="2400" dirty="0">
                <a:latin typeface="Tenorite (Headings)"/>
              </a:rPr>
              <a:t>1. Printing column index in a single line.</a:t>
            </a:r>
            <a:br>
              <a:rPr lang="en-US" sz="2400" dirty="0">
                <a:latin typeface="Tenorite (Headings)"/>
              </a:rPr>
            </a:br>
            <a:r>
              <a:rPr lang="en-US" sz="2400" dirty="0">
                <a:latin typeface="Tenorite (Headings)"/>
              </a:rPr>
              <a:t>2. Loop through the rows and print the roofs using _ underscores.</a:t>
            </a:r>
            <a:br>
              <a:rPr lang="en-US" sz="2400" dirty="0">
                <a:latin typeface="Tenorite (Headings)"/>
              </a:rPr>
            </a:br>
            <a:r>
              <a:rPr lang="en-US" sz="2400" dirty="0">
                <a:latin typeface="Tenorite (Headings)"/>
              </a:rPr>
              <a:t>3. For each row print the row index and column entries separated by '|' by using an inner loop.</a:t>
            </a:r>
            <a:br>
              <a:rPr lang="en-US" sz="2400" dirty="0">
                <a:latin typeface="Tenorite (Headings)"/>
              </a:rPr>
            </a:br>
            <a:r>
              <a:rPr lang="en-US" sz="2400" dirty="0">
                <a:latin typeface="Tenorite (Headings)"/>
              </a:rPr>
              <a:t>4. Finally the floor is made using hyphens (-).</a:t>
            </a:r>
            <a:br>
              <a:rPr lang="en-US" sz="2400" dirty="0">
                <a:latin typeface="Tenorite (Headings)"/>
              </a:rPr>
            </a:br>
            <a:endParaRPr lang="en-US" sz="2400" dirty="0">
              <a:solidFill>
                <a:schemeClr val="bg1"/>
              </a:solidFill>
              <a:latin typeface="Tenorite (Headings)"/>
            </a:endParaRPr>
          </a:p>
        </p:txBody>
      </p:sp>
      <p:sp>
        <p:nvSpPr>
          <p:cNvPr id="4" name="Slide Number Placeholder 3">
            <a:extLst>
              <a:ext uri="{FF2B5EF4-FFF2-40B4-BE49-F238E27FC236}">
                <a16:creationId xmlns:a16="http://schemas.microsoft.com/office/drawing/2014/main" id="{35B7FA9E-EEFD-461C-ACDC-0944DB70AD98}"/>
              </a:ext>
            </a:extLst>
          </p:cNvPr>
          <p:cNvSpPr>
            <a:spLocks noGrp="1"/>
          </p:cNvSpPr>
          <p:nvPr>
            <p:ph type="sldNum" sz="quarter" idx="12"/>
          </p:nvPr>
        </p:nvSpPr>
        <p:spPr/>
        <p:txBody>
          <a:bodyPr/>
          <a:lstStyle/>
          <a:p>
            <a:fld id="{A49DFD55-3C28-40EF-9E31-A92D2E4017FF}" type="slidenum">
              <a:rPr lang="en-US" sz="2400" smtClean="0">
                <a:latin typeface="Tenorite (Headings)"/>
              </a:rPr>
              <a:t>19</a:t>
            </a:fld>
            <a:endParaRPr lang="en-US" sz="2400" dirty="0">
              <a:latin typeface="Tenorite (Headings)"/>
            </a:endParaRPr>
          </a:p>
        </p:txBody>
      </p:sp>
      <p:sp>
        <p:nvSpPr>
          <p:cNvPr id="7" name="Title 4">
            <a:extLst>
              <a:ext uri="{FF2B5EF4-FFF2-40B4-BE49-F238E27FC236}">
                <a16:creationId xmlns:a16="http://schemas.microsoft.com/office/drawing/2014/main" id="{7B076AEA-3B62-4631-BCD0-A67BD79319EF}"/>
              </a:ext>
            </a:extLst>
          </p:cNvPr>
          <p:cNvSpPr txBox="1">
            <a:spLocks/>
          </p:cNvSpPr>
          <p:nvPr/>
        </p:nvSpPr>
        <p:spPr bwMode="gray">
          <a:xfrm>
            <a:off x="2834640" y="-222483"/>
            <a:ext cx="5801360" cy="767687"/>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cap="none">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50000"/>
              </a:lnSpc>
            </a:pPr>
            <a:r>
              <a:rPr lang="en-US" sz="2400" u="sng" dirty="0">
                <a:solidFill>
                  <a:schemeClr val="tx1"/>
                </a:solidFill>
                <a:effectLst>
                  <a:outerShdw blurRad="38100" dist="38100" dir="2700000" algn="tl">
                    <a:srgbClr val="000000">
                      <a:alpha val="43137"/>
                    </a:srgbClr>
                  </a:outerShdw>
                </a:effectLst>
                <a:latin typeface="Tenorite (Headings)"/>
              </a:rPr>
              <a:t>DISPLAY BOARD</a:t>
            </a:r>
          </a:p>
        </p:txBody>
      </p:sp>
      <p:pic>
        <p:nvPicPr>
          <p:cNvPr id="10" name="Picture 9">
            <a:extLst>
              <a:ext uri="{FF2B5EF4-FFF2-40B4-BE49-F238E27FC236}">
                <a16:creationId xmlns:a16="http://schemas.microsoft.com/office/drawing/2014/main" id="{072A5A2F-688F-41E0-AEAD-DF16E9FA9146}"/>
              </a:ext>
            </a:extLst>
          </p:cNvPr>
          <p:cNvPicPr>
            <a:picLocks noChangeAspect="1"/>
          </p:cNvPicPr>
          <p:nvPr/>
        </p:nvPicPr>
        <p:blipFill>
          <a:blip r:embed="rId2"/>
          <a:stretch>
            <a:fillRect/>
          </a:stretch>
        </p:blipFill>
        <p:spPr>
          <a:xfrm>
            <a:off x="6897950" y="1330960"/>
            <a:ext cx="4706703" cy="4419600"/>
          </a:xfrm>
          <a:prstGeom prst="rect">
            <a:avLst/>
          </a:prstGeom>
          <a:scene3d>
            <a:camera prst="orthographicFront"/>
            <a:lightRig rig="threePt" dir="t"/>
          </a:scene3d>
          <a:sp3d>
            <a:bevelT/>
          </a:sp3d>
        </p:spPr>
      </p:pic>
    </p:spTree>
    <p:extLst>
      <p:ext uri="{BB962C8B-B14F-4D97-AF65-F5344CB8AC3E}">
        <p14:creationId xmlns:p14="http://schemas.microsoft.com/office/powerpoint/2010/main" val="2647825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Rectangle 13">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8" name="Group 17">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19" name="Straight Connector 18">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80045" y="5867400"/>
            <a:ext cx="1142245" cy="669925"/>
          </a:xfrm>
        </p:spPr>
        <p:txBody>
          <a:bodyPr vert="horz" lIns="91440" tIns="45720" rIns="91440" bIns="45720" rtlCol="0" anchor="b">
            <a:normAutofit/>
          </a:bodyPr>
          <a:lstStyle/>
          <a:p>
            <a:pPr defTabSz="457200">
              <a:spcAft>
                <a:spcPts val="600"/>
              </a:spcAft>
            </a:pPr>
            <a:fld id="{A49DFD55-3C28-40EF-9E31-A92D2E4017FF}" type="slidenum">
              <a:rPr lang="en-US" b="0" i="0" kern="1200">
                <a:solidFill>
                  <a:srgbClr val="FFFFFF"/>
                </a:solidFill>
                <a:effectLst/>
                <a:latin typeface="+mn-lt"/>
                <a:ea typeface="+mn-ea"/>
                <a:cs typeface="+mn-cs"/>
              </a:rPr>
              <a:pPr defTabSz="457200">
                <a:spcAft>
                  <a:spcPts val="600"/>
                </a:spcAft>
              </a:pPr>
              <a:t>2</a:t>
            </a:fld>
            <a:endParaRPr lang="en-US" b="0" i="0" kern="1200">
              <a:solidFill>
                <a:srgbClr val="FFFFFF"/>
              </a:solidFill>
              <a:effectLst/>
              <a:latin typeface="+mn-lt"/>
              <a:ea typeface="+mn-ea"/>
              <a:cs typeface="+mn-cs"/>
            </a:endParaRPr>
          </a:p>
        </p:txBody>
      </p:sp>
      <p:sp>
        <p:nvSpPr>
          <p:cNvPr id="25" name="Rectangle 24">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834919" y="685800"/>
            <a:ext cx="3705269" cy="5308599"/>
          </a:xfrm>
        </p:spPr>
        <p:txBody>
          <a:bodyPr vert="horz" lIns="91440" tIns="45720" rIns="91440" bIns="45720" rtlCol="0" anchor="ctr">
            <a:normAutofit/>
          </a:bodyPr>
          <a:lstStyle/>
          <a:p>
            <a:r>
              <a:rPr lang="en-US" sz="2400" dirty="0">
                <a:solidFill>
                  <a:srgbClr val="FFFFFF"/>
                </a:solidFill>
                <a:latin typeface="Tenorite (Headings)"/>
              </a:rPr>
              <a:t>|</a:t>
            </a:r>
            <a:r>
              <a:rPr lang="en-US" sz="2400" dirty="0" err="1">
                <a:solidFill>
                  <a:srgbClr val="FFFFFF"/>
                </a:solidFill>
                <a:latin typeface="Tenorite (Headings)"/>
              </a:rPr>
              <a:t>CoUrse</a:t>
            </a:r>
            <a:r>
              <a:rPr lang="en-US" sz="2400" dirty="0">
                <a:solidFill>
                  <a:srgbClr val="FFFFFF"/>
                </a:solidFill>
                <a:latin typeface="Tenorite (Headings)"/>
              </a:rPr>
              <a:t> name|</a:t>
            </a:r>
            <a:br>
              <a:rPr lang="en-US" sz="2400" dirty="0">
                <a:solidFill>
                  <a:srgbClr val="FFFFFF"/>
                </a:solidFill>
                <a:latin typeface="Tenorite (Headings)"/>
              </a:rPr>
            </a:br>
            <a:br>
              <a:rPr lang="en-US" sz="2400" dirty="0">
                <a:solidFill>
                  <a:srgbClr val="FFFFFF"/>
                </a:solidFill>
                <a:latin typeface="Tenorite (Headings)"/>
              </a:rPr>
            </a:br>
            <a:r>
              <a:rPr lang="en-US" sz="2400" dirty="0">
                <a:solidFill>
                  <a:srgbClr val="FFFFFF"/>
                </a:solidFill>
                <a:latin typeface="Tenorite (Headings)"/>
              </a:rPr>
              <a:t>SWE-150 Project work </a:t>
            </a:r>
            <a:r>
              <a:rPr lang="en-US" sz="2400" dirty="0" err="1">
                <a:solidFill>
                  <a:srgbClr val="FFFFFF"/>
                </a:solidFill>
                <a:latin typeface="Tenorite (Headings)"/>
              </a:rPr>
              <a:t>i</a:t>
            </a:r>
            <a:endParaRPr lang="en-US" sz="2400" dirty="0">
              <a:solidFill>
                <a:srgbClr val="FFFFFF"/>
              </a:solidFill>
              <a:latin typeface="Tenorite (Headings)"/>
            </a:endParaRPr>
          </a:p>
        </p:txBody>
      </p:sp>
      <p:sp>
        <p:nvSpPr>
          <p:cNvPr id="9" name="Title 1">
            <a:extLst>
              <a:ext uri="{FF2B5EF4-FFF2-40B4-BE49-F238E27FC236}">
                <a16:creationId xmlns:a16="http://schemas.microsoft.com/office/drawing/2014/main" id="{438C12DE-2030-4393-82C2-B1B04591295E}"/>
              </a:ext>
            </a:extLst>
          </p:cNvPr>
          <p:cNvSpPr txBox="1">
            <a:spLocks/>
          </p:cNvSpPr>
          <p:nvPr/>
        </p:nvSpPr>
        <p:spPr>
          <a:xfrm>
            <a:off x="6516553" y="685800"/>
            <a:ext cx="4754563" cy="5410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cap="all" spc="150" baseline="0">
                <a:solidFill>
                  <a:schemeClr val="bg1"/>
                </a:solidFill>
                <a:latin typeface="+mj-lt"/>
                <a:ea typeface="+mj-ea"/>
                <a:cs typeface="+mj-cs"/>
              </a:defRPr>
            </a:lvl1pPr>
          </a:lstStyle>
          <a:p>
            <a:pPr defTabSz="457200">
              <a:spcBef>
                <a:spcPct val="20000"/>
              </a:spcBef>
              <a:spcAft>
                <a:spcPts val="600"/>
              </a:spcAft>
              <a:buClr>
                <a:schemeClr val="tx1"/>
              </a:buClr>
              <a:buSzPct val="80000"/>
              <a:buFont typeface="Wingdings 3" panose="05040102010807070707" pitchFamily="18" charset="2"/>
              <a:buChar char=""/>
            </a:pPr>
            <a:r>
              <a:rPr lang="en-US" sz="2400" cap="none" dirty="0">
                <a:solidFill>
                  <a:srgbClr val="FFFFFF"/>
                </a:solidFill>
                <a:latin typeface="Tenorite (Headings)"/>
                <a:ea typeface="+mn-ea"/>
                <a:cs typeface="+mn-cs"/>
              </a:rPr>
              <a:t>|Course teacher| </a:t>
            </a:r>
            <a:br>
              <a:rPr lang="en-US" sz="2400" cap="none" dirty="0">
                <a:solidFill>
                  <a:srgbClr val="FFFFFF"/>
                </a:solidFill>
                <a:latin typeface="Tenorite (Headings)"/>
                <a:ea typeface="+mn-ea"/>
                <a:cs typeface="+mn-cs"/>
              </a:rPr>
            </a:br>
            <a:br>
              <a:rPr lang="en-US" sz="2400" cap="none" dirty="0">
                <a:solidFill>
                  <a:srgbClr val="FFFFFF"/>
                </a:solidFill>
                <a:latin typeface="Tenorite (Headings)"/>
                <a:ea typeface="+mn-ea"/>
                <a:cs typeface="+mn-cs"/>
              </a:rPr>
            </a:br>
            <a:r>
              <a:rPr lang="en-US" sz="2400" cap="none" dirty="0">
                <a:solidFill>
                  <a:srgbClr val="FFFFFF"/>
                </a:solidFill>
                <a:latin typeface="Tenorite (Headings)"/>
                <a:ea typeface="+mn-ea"/>
                <a:cs typeface="+mn-cs"/>
              </a:rPr>
              <a:t>Dr. Ahsan Habib</a:t>
            </a:r>
          </a:p>
          <a:p>
            <a:pPr defTabSz="457200">
              <a:spcBef>
                <a:spcPct val="20000"/>
              </a:spcBef>
              <a:spcAft>
                <a:spcPts val="600"/>
              </a:spcAft>
              <a:buClr>
                <a:schemeClr val="tx1"/>
              </a:buClr>
              <a:buSzPct val="80000"/>
              <a:buFont typeface="Wingdings 3" panose="05040102010807070707" pitchFamily="18" charset="2"/>
              <a:buChar char=""/>
            </a:pPr>
            <a:endParaRPr lang="en-US" sz="1800" cap="none" dirty="0">
              <a:solidFill>
                <a:srgbClr val="FFFFFF"/>
              </a:solidFill>
              <a:latin typeface="+mn-lt"/>
              <a:ea typeface="+mn-ea"/>
              <a:cs typeface="+mn-cs"/>
            </a:endParaRPr>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6A2E6F0-6F9F-4D05-8D5F-5ECEFB5471A2}"/>
              </a:ext>
            </a:extLst>
          </p:cNvPr>
          <p:cNvSpPr>
            <a:spLocks noGrp="1"/>
          </p:cNvSpPr>
          <p:nvPr>
            <p:ph type="sldNum" sz="quarter" idx="12"/>
          </p:nvPr>
        </p:nvSpPr>
        <p:spPr>
          <a:xfrm>
            <a:off x="10325907" y="295729"/>
            <a:ext cx="838199" cy="767687"/>
          </a:xfrm>
        </p:spPr>
        <p:txBody>
          <a:bodyPr/>
          <a:lstStyle/>
          <a:p>
            <a:fld id="{A49DFD55-3C28-40EF-9E31-A92D2E4017FF}" type="slidenum">
              <a:rPr lang="en-US" smtClean="0"/>
              <a:t>20</a:t>
            </a:fld>
            <a:endParaRPr lang="en-US" dirty="0"/>
          </a:p>
        </p:txBody>
      </p:sp>
      <p:sp>
        <p:nvSpPr>
          <p:cNvPr id="11" name="Rectangle 10">
            <a:extLst>
              <a:ext uri="{FF2B5EF4-FFF2-40B4-BE49-F238E27FC236}">
                <a16:creationId xmlns:a16="http://schemas.microsoft.com/office/drawing/2014/main" id="{6A935610-42CC-47BD-BCA0-37934D024380}"/>
              </a:ext>
            </a:extLst>
          </p:cNvPr>
          <p:cNvSpPr/>
          <p:nvPr/>
        </p:nvSpPr>
        <p:spPr>
          <a:xfrm>
            <a:off x="0" y="0"/>
            <a:ext cx="12192000" cy="6858000"/>
          </a:xfrm>
          <a:prstGeom prst="rect">
            <a:avLst/>
          </a:prstGeom>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40085CC-0419-491E-92F9-6E9DE8EF330D}"/>
              </a:ext>
            </a:extLst>
          </p:cNvPr>
          <p:cNvPicPr>
            <a:picLocks noChangeAspect="1"/>
          </p:cNvPicPr>
          <p:nvPr/>
        </p:nvPicPr>
        <p:blipFill>
          <a:blip r:embed="rId2"/>
          <a:stretch>
            <a:fillRect/>
          </a:stretch>
        </p:blipFill>
        <p:spPr>
          <a:xfrm>
            <a:off x="2405849" y="1390365"/>
            <a:ext cx="6560597" cy="4077269"/>
          </a:xfrm>
          <a:prstGeom prst="rect">
            <a:avLst/>
          </a:prstGeom>
        </p:spPr>
      </p:pic>
    </p:spTree>
    <p:extLst>
      <p:ext uri="{BB962C8B-B14F-4D97-AF65-F5344CB8AC3E}">
        <p14:creationId xmlns:p14="http://schemas.microsoft.com/office/powerpoint/2010/main" val="1133897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34" name="Rectangle 33">
            <a:extLst>
              <a:ext uri="{FF2B5EF4-FFF2-40B4-BE49-F238E27FC236}">
                <a16:creationId xmlns:a16="http://schemas.microsoft.com/office/drawing/2014/main" id="{DF43132E-D4DF-4A83-9344-A782D0F5D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F57DFE3-17C4-45CA-930A-BE8F476106B7}"/>
              </a:ext>
            </a:extLst>
          </p:cNvPr>
          <p:cNvSpPr>
            <a:spLocks noGrp="1"/>
          </p:cNvSpPr>
          <p:nvPr>
            <p:ph type="title"/>
          </p:nvPr>
        </p:nvSpPr>
        <p:spPr>
          <a:xfrm>
            <a:off x="456505" y="2795826"/>
            <a:ext cx="6020177" cy="1102002"/>
          </a:xfrm>
          <a:effectLst>
            <a:outerShdw blurRad="50800" dist="38100" dir="18900000" algn="bl" rotWithShape="0">
              <a:prstClr val="black">
                <a:alpha val="40000"/>
              </a:prstClr>
            </a:outerShdw>
          </a:effectLst>
        </p:spPr>
        <p:txBody>
          <a:bodyPr vert="horz" lIns="91440" tIns="45720" rIns="91440" bIns="45720" rtlCol="0" anchor="ctr">
            <a:normAutofit/>
          </a:bodyPr>
          <a:lstStyle/>
          <a:p>
            <a:pPr algn="r">
              <a:lnSpc>
                <a:spcPct val="150000"/>
              </a:lnSpc>
            </a:pPr>
            <a:r>
              <a:rPr lang="en-US" dirty="0">
                <a:latin typeface="Arial Nova Light" panose="020B0604020202020204" pitchFamily="34" charset="0"/>
              </a:rPr>
              <a:t>Get player move()</a:t>
            </a:r>
            <a:endParaRPr lang="en-US" b="0" i="0" dirty="0">
              <a:latin typeface="Arial Nova Light" panose="020B0604020202020204" pitchFamily="34" charset="0"/>
            </a:endParaRPr>
          </a:p>
        </p:txBody>
      </p:sp>
      <p:cxnSp>
        <p:nvCxnSpPr>
          <p:cNvPr id="36" name="Straight Connector 35">
            <a:extLst>
              <a:ext uri="{FF2B5EF4-FFF2-40B4-BE49-F238E27FC236}">
                <a16:creationId xmlns:a16="http://schemas.microsoft.com/office/drawing/2014/main" id="{6AA24BC1-1577-4586-AD7A-417660E372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FD93F78F-58A9-4BEB-9A60-8DCDC041A24A}"/>
              </a:ext>
            </a:extLst>
          </p:cNvPr>
          <p:cNvSpPr>
            <a:spLocks noGrp="1"/>
          </p:cNvSpPr>
          <p:nvPr>
            <p:ph type="sldNum" sz="quarter" idx="12"/>
          </p:nvPr>
        </p:nvSpPr>
        <p:spPr>
          <a:xfrm>
            <a:off x="10608958" y="5870575"/>
            <a:ext cx="551167" cy="377825"/>
          </a:xfrm>
        </p:spPr>
        <p:txBody>
          <a:bodyPr vert="horz" lIns="91440" tIns="45720" rIns="91440" bIns="45720" rtlCol="0" anchor="ctr">
            <a:noAutofit/>
          </a:bodyPr>
          <a:lstStyle/>
          <a:p>
            <a:pPr defTabSz="457200">
              <a:spcAft>
                <a:spcPts val="600"/>
              </a:spcAft>
            </a:pPr>
            <a:fld id="{A49DFD55-3C28-40EF-9E31-A92D2E4017FF}" type="slidenum">
              <a:rPr lang="en-US" sz="2000" b="0" i="0" kern="1200" dirty="0">
                <a:solidFill>
                  <a:schemeClr val="tx1"/>
                </a:solidFill>
                <a:effectLst/>
                <a:latin typeface="+mn-lt"/>
                <a:ea typeface="+mn-ea"/>
                <a:cs typeface="+mn-cs"/>
              </a:rPr>
              <a:pPr defTabSz="457200">
                <a:spcAft>
                  <a:spcPts val="600"/>
                </a:spcAft>
              </a:pPr>
              <a:t>21</a:t>
            </a:fld>
            <a:endParaRPr lang="en-US" sz="2000" b="0" i="0" kern="1200" dirty="0">
              <a:solidFill>
                <a:schemeClr val="tx1"/>
              </a:solidFill>
              <a:effectLst/>
              <a:latin typeface="+mn-lt"/>
              <a:ea typeface="+mn-ea"/>
              <a:cs typeface="+mn-cs"/>
            </a:endParaRPr>
          </a:p>
        </p:txBody>
      </p:sp>
      <p:sp>
        <p:nvSpPr>
          <p:cNvPr id="24" name="Title 5">
            <a:extLst>
              <a:ext uri="{FF2B5EF4-FFF2-40B4-BE49-F238E27FC236}">
                <a16:creationId xmlns:a16="http://schemas.microsoft.com/office/drawing/2014/main" id="{E11354FD-9A68-4A5C-B360-16A317666513}"/>
              </a:ext>
            </a:extLst>
          </p:cNvPr>
          <p:cNvSpPr txBox="1">
            <a:spLocks/>
          </p:cNvSpPr>
          <p:nvPr/>
        </p:nvSpPr>
        <p:spPr>
          <a:xfrm>
            <a:off x="6652766" y="1253001"/>
            <a:ext cx="6202975" cy="2289691"/>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200000"/>
              </a:lnSpc>
            </a:pPr>
            <a:br>
              <a:rPr lang="en-US" sz="2800" dirty="0">
                <a:latin typeface="Arial Nova Light" panose="020B0604020202020204" pitchFamily="34" charset="0"/>
              </a:rPr>
            </a:br>
            <a:br>
              <a:rPr lang="en-US" sz="2800" dirty="0">
                <a:latin typeface="Arial Nova Light" panose="020B0604020202020204" pitchFamily="34" charset="0"/>
              </a:rPr>
            </a:br>
            <a:r>
              <a:rPr lang="en-US" sz="2800" dirty="0">
                <a:latin typeface="Arial Nova Light" panose="020B0604020202020204" pitchFamily="34" charset="0"/>
              </a:rPr>
              <a:t>By naimur </a:t>
            </a:r>
            <a:r>
              <a:rPr lang="en-US" sz="2800" dirty="0" err="1">
                <a:latin typeface="Arial Nova Light" panose="020B0604020202020204" pitchFamily="34" charset="0"/>
              </a:rPr>
              <a:t>rahman</a:t>
            </a:r>
            <a:br>
              <a:rPr lang="en-US" sz="2800" dirty="0">
                <a:latin typeface="Arial Nova Light" panose="020B0604020202020204" pitchFamily="34" charset="0"/>
              </a:rPr>
            </a:br>
            <a:r>
              <a:rPr lang="en-US" sz="2800" dirty="0">
                <a:latin typeface="Arial Nova Light" panose="020B0604020202020204" pitchFamily="34" charset="0"/>
              </a:rPr>
              <a:t>reg no: 2019831079</a:t>
            </a:r>
          </a:p>
        </p:txBody>
      </p:sp>
    </p:spTree>
    <p:extLst>
      <p:ext uri="{BB962C8B-B14F-4D97-AF65-F5344CB8AC3E}">
        <p14:creationId xmlns:p14="http://schemas.microsoft.com/office/powerpoint/2010/main" val="335994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4"/>
                                        </p:tgtEl>
                                        <p:attrNameLst>
                                          <p:attrName>style.visibility</p:attrName>
                                        </p:attrNameLst>
                                      </p:cBhvr>
                                      <p:to>
                                        <p:strVal val="visible"/>
                                      </p:to>
                                    </p:set>
                                    <p:animEffect transition="in" filter="fade">
                                      <p:cBhvr>
                                        <p:cTn id="10"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2" name="Rectangle 11">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12E451E-151A-4910-BF41-6A040B659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C296EFE4-A70C-4388-9A15-3F657B661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 y="473745"/>
            <a:ext cx="11227090" cy="5902829"/>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425EBAFC-9388-432A-BCFD-EEA2F410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BD377F31-CDB9-4810-9412-6A2B917B29C9}"/>
              </a:ext>
            </a:extLst>
          </p:cNvPr>
          <p:cNvSpPr>
            <a:spLocks noGrp="1"/>
          </p:cNvSpPr>
          <p:nvPr>
            <p:ph type="sldNum" sz="quarter" idx="12"/>
          </p:nvPr>
        </p:nvSpPr>
        <p:spPr>
          <a:xfrm>
            <a:off x="10351008" y="292608"/>
            <a:ext cx="838199" cy="767687"/>
          </a:xfrm>
        </p:spPr>
        <p:txBody>
          <a:bodyPr vert="horz" lIns="91440" tIns="45720" rIns="91440" bIns="45720" rtlCol="0" anchor="b">
            <a:normAutofit/>
          </a:bodyPr>
          <a:lstStyle/>
          <a:p>
            <a:pPr defTabSz="457200">
              <a:spcAft>
                <a:spcPts val="600"/>
              </a:spcAft>
            </a:pPr>
            <a:fld id="{A49DFD55-3C28-40EF-9E31-A92D2E4017FF}" type="slidenum">
              <a:rPr lang="en-US">
                <a:solidFill>
                  <a:srgbClr val="FFFFFF"/>
                </a:solidFill>
                <a:latin typeface="+mj-lt"/>
              </a:rPr>
              <a:pPr defTabSz="457200">
                <a:spcAft>
                  <a:spcPts val="600"/>
                </a:spcAft>
              </a:pPr>
              <a:t>22</a:t>
            </a:fld>
            <a:endParaRPr lang="en-US">
              <a:solidFill>
                <a:srgbClr val="FFFFFF"/>
              </a:solidFill>
              <a:latin typeface="+mj-lt"/>
            </a:endParaRPr>
          </a:p>
        </p:txBody>
      </p:sp>
      <p:sp>
        <p:nvSpPr>
          <p:cNvPr id="21" name="Content Placeholder 4">
            <a:extLst>
              <a:ext uri="{FF2B5EF4-FFF2-40B4-BE49-F238E27FC236}">
                <a16:creationId xmlns:a16="http://schemas.microsoft.com/office/drawing/2014/main" id="{B03B12DD-5270-45F5-8BBA-CF18DF545F1C}"/>
              </a:ext>
            </a:extLst>
          </p:cNvPr>
          <p:cNvSpPr txBox="1">
            <a:spLocks/>
          </p:cNvSpPr>
          <p:nvPr/>
        </p:nvSpPr>
        <p:spPr>
          <a:xfrm>
            <a:off x="924349" y="1902712"/>
            <a:ext cx="9067557" cy="3880773"/>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sz="2000" dirty="0">
                <a:latin typeface="Trebuchet MS" panose="020B0603020202020204" pitchFamily="34" charset="0"/>
              </a:rPr>
              <a:t>­­­­­­­First of all, when mode is 1, the program will enter into get_player_move() if current player’s symbol is not ‘X’. This indicate It’s the turn of player’s move. (when game is played between player and computer and its player’s turn).Then the program will execute get_player_move(). </a:t>
            </a:r>
          </a:p>
          <a:p>
            <a:pPr marL="0" indent="0">
              <a:buFont typeface="Wingdings 3" charset="2"/>
              <a:buNone/>
            </a:pPr>
            <a:r>
              <a:rPr lang="en-US" sz="2000" dirty="0">
                <a:latin typeface="Trebuchet MS" panose="020B0603020202020204" pitchFamily="34" charset="0"/>
              </a:rPr>
              <a:t>For another reason, program will execute get_player_move(). When mode is 2, the game is played between two external players (one of them is not computer). For both players get_player_move () will be executed consecutively.</a:t>
            </a:r>
          </a:p>
          <a:p>
            <a:pPr marL="0" indent="0">
              <a:buFont typeface="Wingdings 3" charset="2"/>
              <a:buNone/>
            </a:pPr>
            <a:r>
              <a:rPr lang="en-US" sz="2000" dirty="0">
                <a:latin typeface="Trebuchet MS" panose="020B0603020202020204" pitchFamily="34" charset="0"/>
              </a:rPr>
              <a:t>Finally, the program execute get_player_move() which takes column number from current player and keep it in valid cell.</a:t>
            </a:r>
          </a:p>
        </p:txBody>
      </p:sp>
      <p:cxnSp>
        <p:nvCxnSpPr>
          <p:cNvPr id="23" name="Straight Connector 22">
            <a:extLst>
              <a:ext uri="{FF2B5EF4-FFF2-40B4-BE49-F238E27FC236}">
                <a16:creationId xmlns:a16="http://schemas.microsoft.com/office/drawing/2014/main" id="{D7831D5E-827E-405A-A474-EDA88101DCD1}"/>
              </a:ext>
            </a:extLst>
          </p:cNvPr>
          <p:cNvCxnSpPr>
            <a:cxnSpLocks/>
          </p:cNvCxnSpPr>
          <p:nvPr/>
        </p:nvCxnSpPr>
        <p:spPr>
          <a:xfrm>
            <a:off x="924349" y="1393793"/>
            <a:ext cx="2724373" cy="0"/>
          </a:xfrm>
          <a:prstGeom prst="line">
            <a:avLst/>
          </a:prstGeom>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07D1778A-C205-4DA9-AA13-D2481D663AC5}"/>
              </a:ext>
            </a:extLst>
          </p:cNvPr>
          <p:cNvSpPr txBox="1"/>
          <p:nvPr/>
        </p:nvSpPr>
        <p:spPr>
          <a:xfrm>
            <a:off x="833530" y="926068"/>
            <a:ext cx="6094520" cy="369332"/>
          </a:xfrm>
          <a:prstGeom prst="rect">
            <a:avLst/>
          </a:prstGeom>
          <a:noFill/>
        </p:spPr>
        <p:txBody>
          <a:bodyPr wrap="square">
            <a:spAutoFit/>
          </a:bodyPr>
          <a:lstStyle/>
          <a:p>
            <a:pPr marL="285750" indent="-285750">
              <a:buFont typeface="Wingdings" panose="05000000000000000000" pitchFamily="2" charset="2"/>
              <a:buChar char="q"/>
            </a:pPr>
            <a:r>
              <a:rPr lang="en-US" sz="1800" b="1" dirty="0" err="1">
                <a:solidFill>
                  <a:schemeClr val="tx1"/>
                </a:solidFill>
                <a:effectLst>
                  <a:outerShdw blurRad="38100" dist="38100" dir="2700000" algn="tl">
                    <a:srgbClr val="000000">
                      <a:alpha val="43137"/>
                    </a:srgbClr>
                  </a:outerShdw>
                </a:effectLst>
                <a:latin typeface="Trebuchet MS" panose="020B0603020202020204" pitchFamily="34" charset="0"/>
                <a:cs typeface="Times New Roman" panose="02020603050405020304" pitchFamily="18" charset="0"/>
              </a:rPr>
              <a:t>get_player_move</a:t>
            </a:r>
            <a:r>
              <a:rPr lang="en-US" sz="1800" b="1" dirty="0">
                <a:solidFill>
                  <a:schemeClr val="tx1"/>
                </a:solidFill>
                <a:effectLst>
                  <a:outerShdw blurRad="38100" dist="38100" dir="2700000" algn="tl">
                    <a:srgbClr val="000000">
                      <a:alpha val="43137"/>
                    </a:srgbClr>
                  </a:outerShdw>
                </a:effectLst>
                <a:latin typeface="Trebuchet MS" panose="020B0603020202020204" pitchFamily="34" charset="0"/>
                <a:cs typeface="Times New Roman" panose="02020603050405020304" pitchFamily="18" charset="0"/>
              </a:rPr>
              <a:t>()</a:t>
            </a:r>
            <a:endParaRPr lang="en-US" dirty="0"/>
          </a:p>
        </p:txBody>
      </p:sp>
    </p:spTree>
    <p:extLst>
      <p:ext uri="{BB962C8B-B14F-4D97-AF65-F5344CB8AC3E}">
        <p14:creationId xmlns:p14="http://schemas.microsoft.com/office/powerpoint/2010/main" val="3367502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2" name="Rectangle 11">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12E451E-151A-4910-BF41-6A040B659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C296EFE4-A70C-4388-9A15-3F657B661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 y="473745"/>
            <a:ext cx="11227090" cy="5902829"/>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425EBAFC-9388-432A-BCFD-EEA2F410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BD377F31-CDB9-4810-9412-6A2B917B29C9}"/>
              </a:ext>
            </a:extLst>
          </p:cNvPr>
          <p:cNvSpPr>
            <a:spLocks noGrp="1"/>
          </p:cNvSpPr>
          <p:nvPr>
            <p:ph type="sldNum" sz="quarter" idx="12"/>
          </p:nvPr>
        </p:nvSpPr>
        <p:spPr>
          <a:xfrm>
            <a:off x="10351008" y="292608"/>
            <a:ext cx="838199" cy="767687"/>
          </a:xfrm>
        </p:spPr>
        <p:txBody>
          <a:bodyPr vert="horz" lIns="91440" tIns="45720" rIns="91440" bIns="45720" rtlCol="0" anchor="b">
            <a:normAutofit/>
          </a:bodyPr>
          <a:lstStyle/>
          <a:p>
            <a:pPr defTabSz="457200">
              <a:spcAft>
                <a:spcPts val="600"/>
              </a:spcAft>
            </a:pPr>
            <a:fld id="{A49DFD55-3C28-40EF-9E31-A92D2E4017FF}" type="slidenum">
              <a:rPr lang="en-US">
                <a:solidFill>
                  <a:srgbClr val="FFFFFF"/>
                </a:solidFill>
                <a:latin typeface="+mj-lt"/>
              </a:rPr>
              <a:pPr defTabSz="457200">
                <a:spcAft>
                  <a:spcPts val="600"/>
                </a:spcAft>
              </a:pPr>
              <a:t>23</a:t>
            </a:fld>
            <a:endParaRPr lang="en-US">
              <a:solidFill>
                <a:srgbClr val="FFFFFF"/>
              </a:solidFill>
              <a:latin typeface="+mj-lt"/>
            </a:endParaRPr>
          </a:p>
        </p:txBody>
      </p:sp>
      <p:sp>
        <p:nvSpPr>
          <p:cNvPr id="21" name="Content Placeholder 4">
            <a:extLst>
              <a:ext uri="{FF2B5EF4-FFF2-40B4-BE49-F238E27FC236}">
                <a16:creationId xmlns:a16="http://schemas.microsoft.com/office/drawing/2014/main" id="{B03B12DD-5270-45F5-8BBA-CF18DF545F1C}"/>
              </a:ext>
            </a:extLst>
          </p:cNvPr>
          <p:cNvSpPr txBox="1">
            <a:spLocks/>
          </p:cNvSpPr>
          <p:nvPr/>
        </p:nvSpPr>
        <p:spPr>
          <a:xfrm>
            <a:off x="833530" y="1613062"/>
            <a:ext cx="10798031" cy="2362200"/>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dirty="0">
                <a:latin typeface="Trebuchet MS" panose="020B0603020202020204" pitchFamily="34" charset="0"/>
                <a:cs typeface="Times New Roman" panose="02020603050405020304" pitchFamily="18" charset="0"/>
              </a:rPr>
              <a:t>get_player_move() is a void function, and it receives a structure as a parameter. (player-1/player-2) The parameter is the current player.</a:t>
            </a:r>
          </a:p>
          <a:p>
            <a:pPr marL="0" indent="0">
              <a:buNone/>
            </a:pPr>
            <a:r>
              <a:rPr lang="en-US" dirty="0">
                <a:latin typeface="Trebuchet MS" panose="020B0603020202020204" pitchFamily="34" charset="0"/>
                <a:cs typeface="Times New Roman" panose="02020603050405020304" pitchFamily="18" charset="0"/>
              </a:rPr>
              <a:t>We have declared two variable named </a:t>
            </a:r>
            <a:r>
              <a:rPr lang="en-US" dirty="0" err="1">
                <a:latin typeface="Trebuchet MS" panose="020B0603020202020204" pitchFamily="34" charset="0"/>
                <a:cs typeface="Times New Roman" panose="02020603050405020304" pitchFamily="18" charset="0"/>
              </a:rPr>
              <a:t>i</a:t>
            </a:r>
            <a:r>
              <a:rPr lang="en-US" dirty="0">
                <a:latin typeface="Trebuchet MS" panose="020B0603020202020204" pitchFamily="34" charset="0"/>
                <a:cs typeface="Times New Roman" panose="02020603050405020304" pitchFamily="18" charset="0"/>
              </a:rPr>
              <a:t> and j in get_player_move(). Where </a:t>
            </a:r>
            <a:r>
              <a:rPr lang="en-US" dirty="0" err="1">
                <a:latin typeface="Trebuchet MS" panose="020B0603020202020204" pitchFamily="34" charset="0"/>
                <a:cs typeface="Times New Roman" panose="02020603050405020304" pitchFamily="18" charset="0"/>
              </a:rPr>
              <a:t>i</a:t>
            </a:r>
            <a:r>
              <a:rPr lang="en-US" dirty="0">
                <a:latin typeface="Trebuchet MS" panose="020B0603020202020204" pitchFamily="34" charset="0"/>
                <a:cs typeface="Times New Roman" panose="02020603050405020304" pitchFamily="18" charset="0"/>
              </a:rPr>
              <a:t> will use to find valid row of player’s chosen column and j will use to take input from current player.</a:t>
            </a:r>
          </a:p>
          <a:p>
            <a:pPr marL="0" indent="0">
              <a:buNone/>
            </a:pPr>
            <a:r>
              <a:rPr lang="en-US" dirty="0">
                <a:latin typeface="Trebuchet MS" panose="020B0603020202020204" pitchFamily="34" charset="0"/>
                <a:cs typeface="Times New Roman" panose="02020603050405020304" pitchFamily="18" charset="0"/>
              </a:rPr>
              <a:t>Next the get player move function will print current player Name and current player symbol.</a:t>
            </a:r>
          </a:p>
          <a:p>
            <a:pPr marL="0" indent="0">
              <a:buNone/>
            </a:pPr>
            <a:r>
              <a:rPr lang="en-US" dirty="0">
                <a:latin typeface="Trebuchet MS" panose="020B0603020202020204" pitchFamily="34" charset="0"/>
                <a:cs typeface="Times New Roman" panose="02020603050405020304" pitchFamily="18" charset="0"/>
              </a:rPr>
              <a:t>Then it will ask player to provide column number. Then player will provide his willing column number as j.</a:t>
            </a:r>
          </a:p>
          <a:p>
            <a:pPr marL="0" indent="0">
              <a:buNone/>
            </a:pPr>
            <a:endParaRPr lang="en-US" sz="2000" dirty="0">
              <a:latin typeface="Trebuchet MS" panose="020B0603020202020204" pitchFamily="34" charset="0"/>
            </a:endParaRPr>
          </a:p>
        </p:txBody>
      </p:sp>
      <p:cxnSp>
        <p:nvCxnSpPr>
          <p:cNvPr id="23" name="Straight Connector 22">
            <a:extLst>
              <a:ext uri="{FF2B5EF4-FFF2-40B4-BE49-F238E27FC236}">
                <a16:creationId xmlns:a16="http://schemas.microsoft.com/office/drawing/2014/main" id="{D7831D5E-827E-405A-A474-EDA88101DCD1}"/>
              </a:ext>
            </a:extLst>
          </p:cNvPr>
          <p:cNvCxnSpPr>
            <a:cxnSpLocks/>
          </p:cNvCxnSpPr>
          <p:nvPr/>
        </p:nvCxnSpPr>
        <p:spPr>
          <a:xfrm>
            <a:off x="928557" y="1374128"/>
            <a:ext cx="2724373" cy="0"/>
          </a:xfrm>
          <a:prstGeom prst="line">
            <a:avLst/>
          </a:prstGeom>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07D1778A-C205-4DA9-AA13-D2481D663AC5}"/>
              </a:ext>
            </a:extLst>
          </p:cNvPr>
          <p:cNvSpPr txBox="1"/>
          <p:nvPr/>
        </p:nvSpPr>
        <p:spPr>
          <a:xfrm>
            <a:off x="833530" y="926068"/>
            <a:ext cx="6094520" cy="369332"/>
          </a:xfrm>
          <a:prstGeom prst="rect">
            <a:avLst/>
          </a:prstGeom>
          <a:noFill/>
        </p:spPr>
        <p:txBody>
          <a:bodyPr wrap="square">
            <a:spAutoFit/>
          </a:bodyPr>
          <a:lstStyle/>
          <a:p>
            <a:pPr marL="285750" indent="-285750">
              <a:buFont typeface="Wingdings" panose="05000000000000000000" pitchFamily="2" charset="2"/>
              <a:buChar char="q"/>
            </a:pPr>
            <a:r>
              <a:rPr lang="en-US" sz="1800" b="1" dirty="0" err="1">
                <a:solidFill>
                  <a:schemeClr val="tx1"/>
                </a:solidFill>
                <a:effectLst>
                  <a:outerShdw blurRad="38100" dist="38100" dir="2700000" algn="tl">
                    <a:srgbClr val="000000">
                      <a:alpha val="43137"/>
                    </a:srgbClr>
                  </a:outerShdw>
                </a:effectLst>
                <a:latin typeface="Trebuchet MS" panose="020B0603020202020204" pitchFamily="34" charset="0"/>
                <a:cs typeface="Times New Roman" panose="02020603050405020304" pitchFamily="18" charset="0"/>
              </a:rPr>
              <a:t>get_player_move</a:t>
            </a:r>
            <a:r>
              <a:rPr lang="en-US" sz="1800" b="1" dirty="0">
                <a:solidFill>
                  <a:schemeClr val="tx1"/>
                </a:solidFill>
                <a:effectLst>
                  <a:outerShdw blurRad="38100" dist="38100" dir="2700000" algn="tl">
                    <a:srgbClr val="000000">
                      <a:alpha val="43137"/>
                    </a:srgbClr>
                  </a:outerShdw>
                </a:effectLst>
                <a:latin typeface="Trebuchet MS" panose="020B0603020202020204" pitchFamily="34" charset="0"/>
                <a:cs typeface="Times New Roman" panose="02020603050405020304" pitchFamily="18" charset="0"/>
              </a:rPr>
              <a:t>()</a:t>
            </a:r>
            <a:endParaRPr lang="en-US" dirty="0"/>
          </a:p>
        </p:txBody>
      </p:sp>
      <p:pic>
        <p:nvPicPr>
          <p:cNvPr id="3" name="Picture 2">
            <a:extLst>
              <a:ext uri="{FF2B5EF4-FFF2-40B4-BE49-F238E27FC236}">
                <a16:creationId xmlns:a16="http://schemas.microsoft.com/office/drawing/2014/main" id="{8797C434-F304-4A67-A5A2-1DB21CB2641A}"/>
              </a:ext>
            </a:extLst>
          </p:cNvPr>
          <p:cNvPicPr>
            <a:picLocks noChangeAspect="1"/>
          </p:cNvPicPr>
          <p:nvPr/>
        </p:nvPicPr>
        <p:blipFill>
          <a:blip r:embed="rId3"/>
          <a:stretch>
            <a:fillRect/>
          </a:stretch>
        </p:blipFill>
        <p:spPr>
          <a:xfrm>
            <a:off x="3878814" y="4219998"/>
            <a:ext cx="5045604" cy="17992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1373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2" name="Rectangle 11">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12E451E-151A-4910-BF41-6A040B659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C296EFE4-A70C-4388-9A15-3F657B661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 y="473745"/>
            <a:ext cx="11227090" cy="5902829"/>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425EBAFC-9388-432A-BCFD-EEA2F410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BD377F31-CDB9-4810-9412-6A2B917B29C9}"/>
              </a:ext>
            </a:extLst>
          </p:cNvPr>
          <p:cNvSpPr>
            <a:spLocks noGrp="1"/>
          </p:cNvSpPr>
          <p:nvPr>
            <p:ph type="sldNum" sz="quarter" idx="12"/>
          </p:nvPr>
        </p:nvSpPr>
        <p:spPr>
          <a:xfrm>
            <a:off x="10351008" y="292608"/>
            <a:ext cx="838199" cy="767687"/>
          </a:xfrm>
        </p:spPr>
        <p:txBody>
          <a:bodyPr vert="horz" lIns="91440" tIns="45720" rIns="91440" bIns="45720" rtlCol="0" anchor="b">
            <a:normAutofit/>
          </a:bodyPr>
          <a:lstStyle/>
          <a:p>
            <a:pPr defTabSz="457200">
              <a:spcAft>
                <a:spcPts val="600"/>
              </a:spcAft>
            </a:pPr>
            <a:fld id="{A49DFD55-3C28-40EF-9E31-A92D2E4017FF}" type="slidenum">
              <a:rPr lang="en-US">
                <a:solidFill>
                  <a:srgbClr val="FFFFFF"/>
                </a:solidFill>
                <a:latin typeface="+mj-lt"/>
              </a:rPr>
              <a:pPr defTabSz="457200">
                <a:spcAft>
                  <a:spcPts val="600"/>
                </a:spcAft>
              </a:pPr>
              <a:t>24</a:t>
            </a:fld>
            <a:endParaRPr lang="en-US">
              <a:solidFill>
                <a:srgbClr val="FFFFFF"/>
              </a:solidFill>
              <a:latin typeface="+mj-lt"/>
            </a:endParaRPr>
          </a:p>
        </p:txBody>
      </p:sp>
      <p:sp>
        <p:nvSpPr>
          <p:cNvPr id="21" name="Content Placeholder 4">
            <a:extLst>
              <a:ext uri="{FF2B5EF4-FFF2-40B4-BE49-F238E27FC236}">
                <a16:creationId xmlns:a16="http://schemas.microsoft.com/office/drawing/2014/main" id="{B03B12DD-5270-45F5-8BBA-CF18DF545F1C}"/>
              </a:ext>
            </a:extLst>
          </p:cNvPr>
          <p:cNvSpPr txBox="1">
            <a:spLocks/>
          </p:cNvSpPr>
          <p:nvPr/>
        </p:nvSpPr>
        <p:spPr>
          <a:xfrm>
            <a:off x="833530" y="1324137"/>
            <a:ext cx="10869810" cy="2848283"/>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endParaRPr lang="en-US" sz="2000" dirty="0">
              <a:latin typeface="Trebuchet MS" panose="020B0603020202020204" pitchFamily="34" charset="0"/>
            </a:endParaRPr>
          </a:p>
          <a:p>
            <a:pPr marL="0" indent="0">
              <a:buNone/>
            </a:pPr>
            <a:r>
              <a:rPr lang="en-US" sz="2000" dirty="0">
                <a:latin typeface="Trebuchet MS" panose="020B0603020202020204" pitchFamily="34" charset="0"/>
              </a:rPr>
              <a:t>We have to check whether input is valid or not.</a:t>
            </a:r>
          </a:p>
          <a:p>
            <a:pPr marL="0" indent="0">
              <a:buNone/>
            </a:pPr>
            <a:r>
              <a:rPr lang="en-US" sz="2000" dirty="0">
                <a:latin typeface="Trebuchet MS" panose="020B0603020202020204" pitchFamily="34" charset="0"/>
              </a:rPr>
              <a:t>For this we have to do two tasks.</a:t>
            </a:r>
          </a:p>
          <a:p>
            <a:pPr marL="0" lvl="0" indent="0">
              <a:buNone/>
            </a:pPr>
            <a:r>
              <a:rPr lang="en-US" sz="2000" dirty="0">
                <a:latin typeface="Trebuchet MS" panose="020B0603020202020204" pitchFamily="34" charset="0"/>
              </a:rPr>
              <a:t>We have to check whether the provided value remains between 1 to 7.</a:t>
            </a:r>
          </a:p>
          <a:p>
            <a:pPr marL="0" lvl="0" indent="0">
              <a:buNone/>
            </a:pPr>
            <a:r>
              <a:rPr lang="en-US" sz="2000" dirty="0">
                <a:latin typeface="Trebuchet MS" panose="020B0603020202020204" pitchFamily="34" charset="0"/>
              </a:rPr>
              <a:t>The function will also check if the input column has any empty cell or not.</a:t>
            </a:r>
          </a:p>
          <a:p>
            <a:pPr marL="0" indent="0">
              <a:buNone/>
            </a:pPr>
            <a:r>
              <a:rPr lang="en-US" sz="2000" dirty="0">
                <a:latin typeface="Trebuchet MS" panose="020B0603020202020204" pitchFamily="34" charset="0"/>
              </a:rPr>
              <a:t>If the provided value is not valid we will repeatedly take input from player and we will check the input validation. </a:t>
            </a:r>
          </a:p>
        </p:txBody>
      </p:sp>
      <p:cxnSp>
        <p:nvCxnSpPr>
          <p:cNvPr id="23" name="Straight Connector 22">
            <a:extLst>
              <a:ext uri="{FF2B5EF4-FFF2-40B4-BE49-F238E27FC236}">
                <a16:creationId xmlns:a16="http://schemas.microsoft.com/office/drawing/2014/main" id="{D7831D5E-827E-405A-A474-EDA88101DCD1}"/>
              </a:ext>
            </a:extLst>
          </p:cNvPr>
          <p:cNvCxnSpPr>
            <a:cxnSpLocks/>
          </p:cNvCxnSpPr>
          <p:nvPr/>
        </p:nvCxnSpPr>
        <p:spPr>
          <a:xfrm>
            <a:off x="924349" y="1393793"/>
            <a:ext cx="2724373" cy="0"/>
          </a:xfrm>
          <a:prstGeom prst="line">
            <a:avLst/>
          </a:prstGeom>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07D1778A-C205-4DA9-AA13-D2481D663AC5}"/>
              </a:ext>
            </a:extLst>
          </p:cNvPr>
          <p:cNvSpPr txBox="1"/>
          <p:nvPr/>
        </p:nvSpPr>
        <p:spPr>
          <a:xfrm>
            <a:off x="833530" y="926068"/>
            <a:ext cx="6094520" cy="369332"/>
          </a:xfrm>
          <a:prstGeom prst="rect">
            <a:avLst/>
          </a:prstGeom>
          <a:noFill/>
        </p:spPr>
        <p:txBody>
          <a:bodyPr wrap="square">
            <a:spAutoFit/>
          </a:bodyPr>
          <a:lstStyle/>
          <a:p>
            <a:pPr marL="285750" indent="-285750">
              <a:buFont typeface="Wingdings" panose="05000000000000000000" pitchFamily="2" charset="2"/>
              <a:buChar char="q"/>
            </a:pPr>
            <a:r>
              <a:rPr lang="en-US" sz="1800" dirty="0" err="1">
                <a:solidFill>
                  <a:schemeClr val="tx1"/>
                </a:solidFill>
                <a:effectLst>
                  <a:outerShdw blurRad="38100" dist="38100" dir="2700000" algn="tl">
                    <a:srgbClr val="000000">
                      <a:alpha val="43137"/>
                    </a:srgbClr>
                  </a:outerShdw>
                </a:effectLst>
                <a:latin typeface="Trebuchet MS" panose="020B0603020202020204" pitchFamily="34" charset="0"/>
                <a:cs typeface="Times New Roman" panose="02020603050405020304" pitchFamily="18" charset="0"/>
              </a:rPr>
              <a:t>get_player_move</a:t>
            </a:r>
            <a:r>
              <a:rPr lang="en-US" sz="1800" dirty="0">
                <a:solidFill>
                  <a:schemeClr val="tx1"/>
                </a:solidFill>
                <a:effectLst>
                  <a:outerShdw blurRad="38100" dist="38100" dir="2700000" algn="tl">
                    <a:srgbClr val="000000">
                      <a:alpha val="43137"/>
                    </a:srgbClr>
                  </a:outerShdw>
                </a:effectLst>
                <a:latin typeface="Trebuchet MS" panose="020B0603020202020204" pitchFamily="34" charset="0"/>
                <a:cs typeface="Times New Roman" panose="02020603050405020304" pitchFamily="18" charset="0"/>
              </a:rPr>
              <a:t>()</a:t>
            </a:r>
            <a:endParaRPr lang="en-US" dirty="0"/>
          </a:p>
        </p:txBody>
      </p:sp>
      <p:pic>
        <p:nvPicPr>
          <p:cNvPr id="3" name="Picture 2">
            <a:extLst>
              <a:ext uri="{FF2B5EF4-FFF2-40B4-BE49-F238E27FC236}">
                <a16:creationId xmlns:a16="http://schemas.microsoft.com/office/drawing/2014/main" id="{32CF5043-D9C5-4AFD-A026-6D1004B1F52E}"/>
              </a:ext>
            </a:extLst>
          </p:cNvPr>
          <p:cNvPicPr>
            <a:picLocks noChangeAspect="1"/>
          </p:cNvPicPr>
          <p:nvPr/>
        </p:nvPicPr>
        <p:blipFill>
          <a:blip r:embed="rId3"/>
          <a:stretch>
            <a:fillRect/>
          </a:stretch>
        </p:blipFill>
        <p:spPr>
          <a:xfrm>
            <a:off x="3237007" y="4649973"/>
            <a:ext cx="5487166" cy="10574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76508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2" name="Rectangle 11">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12E451E-151A-4910-BF41-6A040B659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C296EFE4-A70C-4388-9A15-3F657B661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 y="473745"/>
            <a:ext cx="11227090" cy="5902829"/>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425EBAFC-9388-432A-BCFD-EEA2F410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BD377F31-CDB9-4810-9412-6A2B917B29C9}"/>
              </a:ext>
            </a:extLst>
          </p:cNvPr>
          <p:cNvSpPr>
            <a:spLocks noGrp="1"/>
          </p:cNvSpPr>
          <p:nvPr>
            <p:ph type="sldNum" sz="quarter" idx="12"/>
          </p:nvPr>
        </p:nvSpPr>
        <p:spPr>
          <a:xfrm>
            <a:off x="10351008" y="292608"/>
            <a:ext cx="838199" cy="767687"/>
          </a:xfrm>
        </p:spPr>
        <p:txBody>
          <a:bodyPr vert="horz" lIns="91440" tIns="45720" rIns="91440" bIns="45720" rtlCol="0" anchor="b">
            <a:normAutofit/>
          </a:bodyPr>
          <a:lstStyle/>
          <a:p>
            <a:pPr defTabSz="457200">
              <a:spcAft>
                <a:spcPts val="600"/>
              </a:spcAft>
            </a:pPr>
            <a:fld id="{A49DFD55-3C28-40EF-9E31-A92D2E4017FF}" type="slidenum">
              <a:rPr lang="en-US">
                <a:solidFill>
                  <a:srgbClr val="FFFFFF"/>
                </a:solidFill>
                <a:latin typeface="+mj-lt"/>
              </a:rPr>
              <a:pPr defTabSz="457200">
                <a:spcAft>
                  <a:spcPts val="600"/>
                </a:spcAft>
              </a:pPr>
              <a:t>25</a:t>
            </a:fld>
            <a:endParaRPr lang="en-US">
              <a:solidFill>
                <a:srgbClr val="FFFFFF"/>
              </a:solidFill>
              <a:latin typeface="+mj-lt"/>
            </a:endParaRPr>
          </a:p>
        </p:txBody>
      </p:sp>
      <p:sp>
        <p:nvSpPr>
          <p:cNvPr id="21" name="Content Placeholder 4">
            <a:extLst>
              <a:ext uri="{FF2B5EF4-FFF2-40B4-BE49-F238E27FC236}">
                <a16:creationId xmlns:a16="http://schemas.microsoft.com/office/drawing/2014/main" id="{B03B12DD-5270-45F5-8BBA-CF18DF545F1C}"/>
              </a:ext>
            </a:extLst>
          </p:cNvPr>
          <p:cNvSpPr txBox="1">
            <a:spLocks/>
          </p:cNvSpPr>
          <p:nvPr/>
        </p:nvSpPr>
        <p:spPr>
          <a:xfrm>
            <a:off x="833530" y="1271770"/>
            <a:ext cx="9067557" cy="2420984"/>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endParaRPr lang="en-US" sz="2000" dirty="0">
              <a:latin typeface="Trebuchet MS" panose="020B0603020202020204" pitchFamily="34" charset="0"/>
              <a:cs typeface="Times New Roman" panose="02020603050405020304" pitchFamily="18" charset="0"/>
            </a:endParaRPr>
          </a:p>
          <a:p>
            <a:pPr marL="0" indent="0">
              <a:buNone/>
            </a:pPr>
            <a:r>
              <a:rPr lang="en-US" dirty="0">
                <a:latin typeface="Trebuchet MS" panose="020B0603020202020204" pitchFamily="34" charset="0"/>
                <a:cs typeface="Times New Roman" panose="02020603050405020304" pitchFamily="18" charset="0"/>
              </a:rPr>
              <a:t>Next, we will clear terminal window using operating system call system(“clear”). Then we will print current player’s name and his chosen column number.</a:t>
            </a:r>
          </a:p>
          <a:p>
            <a:pPr marL="0" indent="0">
              <a:buNone/>
            </a:pPr>
            <a:r>
              <a:rPr lang="en-US" dirty="0">
                <a:latin typeface="Trebuchet MS" panose="020B0603020202020204" pitchFamily="34" charset="0"/>
                <a:cs typeface="Times New Roman" panose="02020603050405020304" pitchFamily="18" charset="0"/>
              </a:rPr>
              <a:t>After that we will decrease 1 from the value of selected column number as array starts counting from 0.</a:t>
            </a:r>
          </a:p>
          <a:p>
            <a:pPr marL="0" indent="0">
              <a:buNone/>
            </a:pPr>
            <a:r>
              <a:rPr lang="en-US" dirty="0">
                <a:latin typeface="Trebuchet MS" panose="020B0603020202020204" pitchFamily="34" charset="0"/>
                <a:cs typeface="Times New Roman" panose="02020603050405020304" pitchFamily="18" charset="0"/>
              </a:rPr>
              <a:t>Following this we will find empty row (check row) and we will keep player symbol in that valid row. </a:t>
            </a:r>
          </a:p>
        </p:txBody>
      </p:sp>
      <p:cxnSp>
        <p:nvCxnSpPr>
          <p:cNvPr id="23" name="Straight Connector 22">
            <a:extLst>
              <a:ext uri="{FF2B5EF4-FFF2-40B4-BE49-F238E27FC236}">
                <a16:creationId xmlns:a16="http://schemas.microsoft.com/office/drawing/2014/main" id="{D7831D5E-827E-405A-A474-EDA88101DCD1}"/>
              </a:ext>
            </a:extLst>
          </p:cNvPr>
          <p:cNvCxnSpPr>
            <a:cxnSpLocks/>
          </p:cNvCxnSpPr>
          <p:nvPr/>
        </p:nvCxnSpPr>
        <p:spPr>
          <a:xfrm>
            <a:off x="924349" y="1393793"/>
            <a:ext cx="2724373" cy="0"/>
          </a:xfrm>
          <a:prstGeom prst="line">
            <a:avLst/>
          </a:prstGeom>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07D1778A-C205-4DA9-AA13-D2481D663AC5}"/>
              </a:ext>
            </a:extLst>
          </p:cNvPr>
          <p:cNvSpPr txBox="1"/>
          <p:nvPr/>
        </p:nvSpPr>
        <p:spPr>
          <a:xfrm>
            <a:off x="833530" y="926068"/>
            <a:ext cx="6094520" cy="369332"/>
          </a:xfrm>
          <a:prstGeom prst="rect">
            <a:avLst/>
          </a:prstGeom>
          <a:noFill/>
        </p:spPr>
        <p:txBody>
          <a:bodyPr wrap="square">
            <a:spAutoFit/>
          </a:bodyPr>
          <a:lstStyle/>
          <a:p>
            <a:pPr marL="285750" indent="-285750">
              <a:buFont typeface="Wingdings" panose="05000000000000000000" pitchFamily="2" charset="2"/>
              <a:buChar char="q"/>
            </a:pPr>
            <a:r>
              <a:rPr lang="en-US" sz="1800" dirty="0" err="1">
                <a:solidFill>
                  <a:schemeClr val="tx1"/>
                </a:solidFill>
                <a:effectLst>
                  <a:outerShdw blurRad="38100" dist="38100" dir="2700000" algn="tl">
                    <a:srgbClr val="000000">
                      <a:alpha val="43137"/>
                    </a:srgbClr>
                  </a:outerShdw>
                </a:effectLst>
                <a:latin typeface="Trebuchet MS" panose="020B0603020202020204" pitchFamily="34" charset="0"/>
                <a:cs typeface="Times New Roman" panose="02020603050405020304" pitchFamily="18" charset="0"/>
              </a:rPr>
              <a:t>get_player_move</a:t>
            </a:r>
            <a:r>
              <a:rPr lang="en-US" sz="1800" dirty="0">
                <a:solidFill>
                  <a:schemeClr val="tx1"/>
                </a:solidFill>
                <a:effectLst>
                  <a:outerShdw blurRad="38100" dist="38100" dir="2700000" algn="tl">
                    <a:srgbClr val="000000">
                      <a:alpha val="43137"/>
                    </a:srgbClr>
                  </a:outerShdw>
                </a:effectLst>
                <a:latin typeface="Trebuchet MS" panose="020B0603020202020204" pitchFamily="34" charset="0"/>
                <a:cs typeface="Times New Roman" panose="02020603050405020304" pitchFamily="18" charset="0"/>
              </a:rPr>
              <a:t>()</a:t>
            </a:r>
            <a:endParaRPr lang="en-US" dirty="0"/>
          </a:p>
        </p:txBody>
      </p:sp>
      <p:pic>
        <p:nvPicPr>
          <p:cNvPr id="19" name="Picture 18">
            <a:extLst>
              <a:ext uri="{FF2B5EF4-FFF2-40B4-BE49-F238E27FC236}">
                <a16:creationId xmlns:a16="http://schemas.microsoft.com/office/drawing/2014/main" id="{73F6DD85-5A22-44FA-B1E9-676604872F97}"/>
              </a:ext>
            </a:extLst>
          </p:cNvPr>
          <p:cNvPicPr>
            <a:picLocks noChangeAspect="1"/>
          </p:cNvPicPr>
          <p:nvPr/>
        </p:nvPicPr>
        <p:blipFill>
          <a:blip r:embed="rId3"/>
          <a:stretch>
            <a:fillRect/>
          </a:stretch>
        </p:blipFill>
        <p:spPr>
          <a:xfrm>
            <a:off x="2698121" y="3942672"/>
            <a:ext cx="6166366" cy="20673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66352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3" name="Rectangle 12">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F57DFE3-17C4-45CA-930A-BE8F476106B7}"/>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lnSpc>
                <a:spcPct val="90000"/>
              </a:lnSpc>
            </a:pPr>
            <a:r>
              <a:rPr lang="en-US" sz="2900" b="0" i="0" dirty="0" err="1"/>
              <a:t>Find_best_MOVE</a:t>
            </a:r>
            <a:r>
              <a:rPr lang="en-US" sz="2900" b="0" i="0" dirty="0"/>
              <a:t>() &amp;</a:t>
            </a:r>
            <a:br>
              <a:rPr lang="en-US" sz="2900" b="0" i="0" dirty="0"/>
            </a:br>
            <a:r>
              <a:rPr lang="en-US" sz="2900" b="0" i="0" dirty="0"/>
              <a:t>minimax() functions</a:t>
            </a:r>
            <a:br>
              <a:rPr lang="en-US" sz="2900" b="0" i="0" dirty="0"/>
            </a:br>
            <a:br>
              <a:rPr lang="en-US" sz="2900" b="0" i="0" dirty="0"/>
            </a:br>
            <a:r>
              <a:rPr lang="en-US" sz="2900" b="0" i="0" dirty="0"/>
              <a:t>By </a:t>
            </a:r>
            <a:r>
              <a:rPr lang="en-US" sz="2900" b="0" i="0" dirty="0" err="1"/>
              <a:t>Mahir</a:t>
            </a:r>
            <a:r>
              <a:rPr lang="en-US" sz="2900" b="0" i="0" dirty="0"/>
              <a:t> Al Shahriar</a:t>
            </a:r>
            <a:br>
              <a:rPr lang="en-US" sz="2900" b="0" i="0" dirty="0"/>
            </a:br>
            <a:r>
              <a:rPr lang="en-US" sz="2900" b="0" i="0" dirty="0"/>
              <a:t>reg no: 2019831077</a:t>
            </a:r>
          </a:p>
        </p:txBody>
      </p:sp>
      <p:cxnSp>
        <p:nvCxnSpPr>
          <p:cNvPr id="15" name="Straight Connector 14">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FD93F78F-58A9-4BEB-9A60-8DCDC041A24A}"/>
              </a:ext>
            </a:extLst>
          </p:cNvPr>
          <p:cNvSpPr>
            <a:spLocks noGrp="1"/>
          </p:cNvSpPr>
          <p:nvPr>
            <p:ph type="sldNum" sz="quarter" idx="12"/>
          </p:nvPr>
        </p:nvSpPr>
        <p:spPr>
          <a:xfrm>
            <a:off x="10608958" y="5870575"/>
            <a:ext cx="551167" cy="377825"/>
          </a:xfrm>
        </p:spPr>
        <p:txBody>
          <a:bodyPr vert="horz" lIns="91440" tIns="45720" rIns="91440" bIns="45720" rtlCol="0" anchor="ctr">
            <a:normAutofit/>
          </a:bodyPr>
          <a:lstStyle/>
          <a:p>
            <a:pPr defTabSz="457200">
              <a:spcAft>
                <a:spcPts val="600"/>
              </a:spcAft>
            </a:pPr>
            <a:fld id="{A49DFD55-3C28-40EF-9E31-A92D2E4017FF}" type="slidenum">
              <a:rPr lang="en-US" b="0" i="0" kern="1200" dirty="0">
                <a:solidFill>
                  <a:schemeClr val="tx1"/>
                </a:solidFill>
                <a:effectLst/>
                <a:latin typeface="+mn-lt"/>
                <a:ea typeface="+mn-ea"/>
                <a:cs typeface="+mn-cs"/>
              </a:rPr>
              <a:pPr defTabSz="457200">
                <a:spcAft>
                  <a:spcPts val="600"/>
                </a:spcAft>
              </a:pPr>
              <a:t>26</a:t>
            </a:fld>
            <a:endParaRPr lang="en-US" b="0" i="0" kern="1200" dirty="0">
              <a:solidFill>
                <a:schemeClr val="tx1"/>
              </a:solidFill>
              <a:effectLst/>
              <a:latin typeface="+mn-lt"/>
              <a:ea typeface="+mn-ea"/>
              <a:cs typeface="+mn-cs"/>
            </a:endParaRPr>
          </a:p>
        </p:txBody>
      </p:sp>
      <p:cxnSp>
        <p:nvCxnSpPr>
          <p:cNvPr id="7" name="Straight Connector 6">
            <a:extLst>
              <a:ext uri="{FF2B5EF4-FFF2-40B4-BE49-F238E27FC236}">
                <a16:creationId xmlns:a16="http://schemas.microsoft.com/office/drawing/2014/main" id="{5FD3229F-E107-4859-902A-A089D3CD2068}"/>
              </a:ext>
            </a:extLst>
          </p:cNvPr>
          <p:cNvCxnSpPr/>
          <p:nvPr/>
        </p:nvCxnSpPr>
        <p:spPr>
          <a:xfrm>
            <a:off x="3750197" y="2639028"/>
            <a:ext cx="4734046"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9444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2BABF-80C3-4A92-B7F7-AD51F5808ECB}"/>
              </a:ext>
            </a:extLst>
          </p:cNvPr>
          <p:cNvSpPr>
            <a:spLocks noGrp="1"/>
          </p:cNvSpPr>
          <p:nvPr>
            <p:ph type="title"/>
          </p:nvPr>
        </p:nvSpPr>
        <p:spPr>
          <a:xfrm>
            <a:off x="169883" y="729332"/>
            <a:ext cx="5111750" cy="666447"/>
          </a:xfrm>
        </p:spPr>
        <p:txBody>
          <a:bodyPr>
            <a:noAutofit/>
          </a:bodyPr>
          <a:lstStyle/>
          <a:p>
            <a:pPr marL="285750" indent="-285750">
              <a:lnSpc>
                <a:spcPct val="150000"/>
              </a:lnSpc>
              <a:buFont typeface="Wingdings" panose="05000000000000000000" pitchFamily="2" charset="2"/>
              <a:buChar char="q"/>
            </a:pPr>
            <a:r>
              <a:rPr lang="en-US" sz="2400" b="1" i="0" u="sng" strike="noStrike" dirty="0">
                <a:solidFill>
                  <a:srgbClr val="000000"/>
                </a:solidFill>
                <a:latin typeface="Trebuchet MS" panose="020B0603020202020204" pitchFamily="34" charset="0"/>
              </a:rPr>
              <a:t> Programming the</a:t>
            </a:r>
            <a:br>
              <a:rPr lang="en-US" sz="2400" b="1" i="0" u="sng" strike="noStrike" dirty="0">
                <a:solidFill>
                  <a:srgbClr val="000000"/>
                </a:solidFill>
                <a:latin typeface="Trebuchet MS" panose="020B0603020202020204" pitchFamily="34" charset="0"/>
              </a:rPr>
            </a:br>
            <a:r>
              <a:rPr lang="en-US" sz="2400" b="1" i="0" u="sng" strike="noStrike" dirty="0">
                <a:solidFill>
                  <a:srgbClr val="000000"/>
                </a:solidFill>
                <a:latin typeface="Trebuchet MS" panose="020B0603020202020204" pitchFamily="34" charset="0"/>
              </a:rPr>
              <a:t>Artificial Intelligence</a:t>
            </a:r>
            <a:endParaRPr lang="en-US" sz="2400" b="1" u="sng" dirty="0">
              <a:latin typeface="Trebuchet MS" panose="020B0603020202020204" pitchFamily="34" charset="0"/>
            </a:endParaRPr>
          </a:p>
        </p:txBody>
      </p:sp>
      <p:sp>
        <p:nvSpPr>
          <p:cNvPr id="3" name="Text Placeholder 2">
            <a:extLst>
              <a:ext uri="{FF2B5EF4-FFF2-40B4-BE49-F238E27FC236}">
                <a16:creationId xmlns:a16="http://schemas.microsoft.com/office/drawing/2014/main" id="{92FAB55C-0A73-4FE4-8868-80EC0784F052}"/>
              </a:ext>
            </a:extLst>
          </p:cNvPr>
          <p:cNvSpPr>
            <a:spLocks noGrp="1"/>
          </p:cNvSpPr>
          <p:nvPr>
            <p:ph type="body" idx="1"/>
          </p:nvPr>
        </p:nvSpPr>
        <p:spPr>
          <a:xfrm>
            <a:off x="440240" y="1941308"/>
            <a:ext cx="5111750" cy="3730286"/>
          </a:xfrm>
        </p:spPr>
        <p:txBody>
          <a:bodyPr>
            <a:normAutofit/>
          </a:bodyPr>
          <a:lstStyle/>
          <a:p>
            <a:pPr marL="285750" indent="-285750">
              <a:buFont typeface="Arial" panose="020B0604020202020204" pitchFamily="34" charset="0"/>
              <a:buChar char="•"/>
            </a:pPr>
            <a:r>
              <a:rPr lang="en-US" sz="1900" b="0" i="0" u="none" strike="noStrike" dirty="0">
                <a:solidFill>
                  <a:srgbClr val="000000"/>
                </a:solidFill>
                <a:effectLst/>
                <a:latin typeface="+mj-lt"/>
                <a:cs typeface="Arial" panose="020B0604020202020204" pitchFamily="34" charset="0"/>
              </a:rPr>
              <a:t>It Helps To Design Our Algorithm For The AI If We Represent The Game Mathematically</a:t>
            </a:r>
            <a:r>
              <a:rPr lang="en-US" sz="1900" dirty="0">
                <a:solidFill>
                  <a:srgbClr val="000000"/>
                </a:solidFill>
                <a:latin typeface="+mj-lt"/>
                <a:cs typeface="Arial" panose="020B0604020202020204" pitchFamily="34" charset="0"/>
              </a:rPr>
              <a:t> .</a:t>
            </a:r>
          </a:p>
          <a:p>
            <a:pPr marL="742950" lvl="1" indent="-285750">
              <a:buFont typeface="Wingdings" panose="05000000000000000000" pitchFamily="2" charset="2"/>
              <a:buChar char="Ø"/>
            </a:pPr>
            <a:r>
              <a:rPr lang="en-US" sz="1900" dirty="0">
                <a:solidFill>
                  <a:schemeClr val="tx1"/>
                </a:solidFill>
                <a:latin typeface="+mj-lt"/>
              </a:rPr>
              <a:t>Set of Board Positions P (A board position involves the state of pieces on the board as well as whose turn it is to make the move)</a:t>
            </a:r>
          </a:p>
          <a:p>
            <a:pPr marL="742950" lvl="1" indent="-285750">
              <a:buFont typeface="Wingdings" panose="05000000000000000000" pitchFamily="2" charset="2"/>
              <a:buChar char="Ø"/>
            </a:pPr>
            <a:r>
              <a:rPr lang="en-US" sz="1900" b="0" i="0" u="none" strike="noStrike" dirty="0">
                <a:solidFill>
                  <a:srgbClr val="000000"/>
                </a:solidFill>
                <a:effectLst/>
                <a:latin typeface="+mj-lt"/>
              </a:rPr>
              <a:t>A binary relation on the set P, where (p1,p2) belongs to R </a:t>
            </a:r>
            <a:r>
              <a:rPr lang="en-US" sz="1900" b="0" i="0" u="none" strike="noStrike" dirty="0" err="1">
                <a:solidFill>
                  <a:srgbClr val="000000"/>
                </a:solidFill>
                <a:effectLst/>
                <a:latin typeface="+mj-lt"/>
              </a:rPr>
              <a:t>iff</a:t>
            </a:r>
            <a:r>
              <a:rPr lang="en-US" sz="1900" b="0" i="0" u="none" strike="noStrike" dirty="0">
                <a:solidFill>
                  <a:srgbClr val="000000"/>
                </a:solidFill>
                <a:effectLst/>
                <a:latin typeface="+mj-lt"/>
              </a:rPr>
              <a:t> p2 could be reached from p1 by a single legal move.</a:t>
            </a:r>
          </a:p>
          <a:p>
            <a:pPr marL="285750" indent="-285750">
              <a:buFont typeface="Arial" panose="020B0604020202020204" pitchFamily="34" charset="0"/>
              <a:buChar char="•"/>
            </a:pPr>
            <a:r>
              <a:rPr lang="en-US" sz="1900" b="0" i="0" u="none" strike="noStrike" dirty="0">
                <a:solidFill>
                  <a:srgbClr val="000000"/>
                </a:solidFill>
                <a:effectLst/>
                <a:latin typeface="+mj-lt"/>
              </a:rPr>
              <a:t>Therefore, the game G=(P,</a:t>
            </a:r>
            <a:r>
              <a:rPr lang="en-US" sz="1900" dirty="0">
                <a:solidFill>
                  <a:srgbClr val="000000"/>
                </a:solidFill>
                <a:latin typeface="+mj-lt"/>
              </a:rPr>
              <a:t>R)</a:t>
            </a:r>
            <a:r>
              <a:rPr lang="en-US" sz="1900" b="0" i="0" u="none" strike="noStrike" dirty="0">
                <a:solidFill>
                  <a:srgbClr val="000000"/>
                </a:solidFill>
                <a:effectLst/>
                <a:latin typeface="+mj-lt"/>
              </a:rPr>
              <a:t> denotes a directed graph.</a:t>
            </a:r>
          </a:p>
          <a:p>
            <a:endParaRPr lang="en-US" sz="1800" b="0" i="0" u="none" strike="noStrike" dirty="0">
              <a:solidFill>
                <a:srgbClr val="000000"/>
              </a:solidFill>
              <a:effectLst/>
              <a:latin typeface="+mj-lt"/>
            </a:endParaRPr>
          </a:p>
          <a:p>
            <a:pPr marL="285750" indent="-285750">
              <a:buFont typeface="Arial" panose="020B0604020202020204" pitchFamily="34" charset="0"/>
              <a:buChar char="•"/>
            </a:pPr>
            <a:endParaRPr lang="en-US" sz="1800" b="0" i="0" u="none" strike="noStrike" dirty="0">
              <a:solidFill>
                <a:srgbClr val="000000"/>
              </a:solidFill>
              <a:effectLst/>
              <a:latin typeface="+mj-lt"/>
            </a:endParaRPr>
          </a:p>
          <a:p>
            <a:endParaRPr lang="en-US" sz="1800" dirty="0">
              <a:latin typeface="+mj-lt"/>
            </a:endParaRPr>
          </a:p>
        </p:txBody>
      </p:sp>
      <p:sp>
        <p:nvSpPr>
          <p:cNvPr id="6" name="Slide Number Placeholder 5">
            <a:extLst>
              <a:ext uri="{FF2B5EF4-FFF2-40B4-BE49-F238E27FC236}">
                <a16:creationId xmlns:a16="http://schemas.microsoft.com/office/drawing/2014/main" id="{FBF624D4-73E3-4F76-983B-71A712C99AEA}"/>
              </a:ext>
            </a:extLst>
          </p:cNvPr>
          <p:cNvSpPr>
            <a:spLocks noGrp="1"/>
          </p:cNvSpPr>
          <p:nvPr>
            <p:ph type="sldNum" sz="quarter" idx="12"/>
          </p:nvPr>
        </p:nvSpPr>
        <p:spPr/>
        <p:txBody>
          <a:bodyPr/>
          <a:lstStyle/>
          <a:p>
            <a:fld id="{A49DFD55-3C28-40EF-9E31-A92D2E4017FF}" type="slidenum">
              <a:rPr lang="en-US" smtClean="0"/>
              <a:pPr/>
              <a:t>27</a:t>
            </a:fld>
            <a:endParaRPr lang="en-US" dirty="0"/>
          </a:p>
        </p:txBody>
      </p:sp>
      <p:pic>
        <p:nvPicPr>
          <p:cNvPr id="8" name="Picture 7">
            <a:extLst>
              <a:ext uri="{FF2B5EF4-FFF2-40B4-BE49-F238E27FC236}">
                <a16:creationId xmlns:a16="http://schemas.microsoft.com/office/drawing/2014/main" id="{5575BEBC-6E8A-4F21-A3AE-24E21429415F}"/>
              </a:ext>
            </a:extLst>
          </p:cNvPr>
          <p:cNvPicPr>
            <a:picLocks noChangeAspect="1"/>
          </p:cNvPicPr>
          <p:nvPr/>
        </p:nvPicPr>
        <p:blipFill>
          <a:blip r:embed="rId2"/>
          <a:stretch>
            <a:fillRect/>
          </a:stretch>
        </p:blipFill>
        <p:spPr>
          <a:xfrm>
            <a:off x="6259535" y="933966"/>
            <a:ext cx="5953246" cy="5010849"/>
          </a:xfrm>
          <a:prstGeom prst="rect">
            <a:avLst/>
          </a:prstGeom>
        </p:spPr>
      </p:pic>
    </p:spTree>
    <p:extLst>
      <p:ext uri="{BB962C8B-B14F-4D97-AF65-F5344CB8AC3E}">
        <p14:creationId xmlns:p14="http://schemas.microsoft.com/office/powerpoint/2010/main" val="3859713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93ADD-2AA7-48BA-B9BF-434BC34084D6}"/>
              </a:ext>
            </a:extLst>
          </p:cNvPr>
          <p:cNvSpPr>
            <a:spLocks noGrp="1"/>
          </p:cNvSpPr>
          <p:nvPr>
            <p:ph type="title"/>
          </p:nvPr>
        </p:nvSpPr>
        <p:spPr>
          <a:xfrm>
            <a:off x="457200" y="1009649"/>
            <a:ext cx="5111750" cy="477839"/>
          </a:xfrm>
        </p:spPr>
        <p:txBody>
          <a:bodyPr>
            <a:normAutofit fontScale="90000"/>
          </a:bodyPr>
          <a:lstStyle/>
          <a:p>
            <a:pPr marL="285750" indent="-285750">
              <a:buFont typeface="Wingdings" panose="05000000000000000000" pitchFamily="2" charset="2"/>
              <a:buChar char="q"/>
            </a:pPr>
            <a:r>
              <a:rPr lang="en-US" sz="1800" b="1" i="0" u="none" strike="noStrike" dirty="0">
                <a:solidFill>
                  <a:srgbClr val="000000"/>
                </a:solidFill>
                <a:effectLst/>
                <a:latin typeface="Arial" panose="020B0604020202020204" pitchFamily="34" charset="0"/>
              </a:rPr>
              <a:t>Capturing Player behavior in our AI:</a:t>
            </a:r>
            <a:br>
              <a:rPr lang="en-US" sz="1800" b="1" i="0" u="none" strike="noStrike" dirty="0">
                <a:solidFill>
                  <a:srgbClr val="000000"/>
                </a:solidFill>
                <a:effectLst/>
                <a:latin typeface="Arial" panose="020B0604020202020204" pitchFamily="34" charset="0"/>
              </a:rPr>
            </a:br>
            <a:br>
              <a:rPr lang="en-US" sz="1800" b="1" i="0" u="none" strike="noStrike" dirty="0">
                <a:solidFill>
                  <a:srgbClr val="000000"/>
                </a:solidFill>
                <a:effectLst/>
                <a:latin typeface="Arial" panose="020B0604020202020204" pitchFamily="34" charset="0"/>
              </a:rPr>
            </a:br>
            <a:endParaRPr lang="en-US" dirty="0"/>
          </a:p>
        </p:txBody>
      </p:sp>
      <p:sp>
        <p:nvSpPr>
          <p:cNvPr id="6" name="Slide Number Placeholder 5">
            <a:extLst>
              <a:ext uri="{FF2B5EF4-FFF2-40B4-BE49-F238E27FC236}">
                <a16:creationId xmlns:a16="http://schemas.microsoft.com/office/drawing/2014/main" id="{09DC391C-D334-4E3D-A4F0-27858BAEC2D2}"/>
              </a:ext>
            </a:extLst>
          </p:cNvPr>
          <p:cNvSpPr>
            <a:spLocks noGrp="1"/>
          </p:cNvSpPr>
          <p:nvPr>
            <p:ph type="sldNum" sz="quarter" idx="12"/>
          </p:nvPr>
        </p:nvSpPr>
        <p:spPr/>
        <p:txBody>
          <a:bodyPr/>
          <a:lstStyle/>
          <a:p>
            <a:fld id="{A49DFD55-3C28-40EF-9E31-A92D2E4017FF}" type="slidenum">
              <a:rPr lang="en-US" sz="1200" smtClean="0">
                <a:solidFill>
                  <a:schemeClr val="tx1"/>
                </a:solidFill>
              </a:rPr>
              <a:pPr/>
              <a:t>28</a:t>
            </a:fld>
            <a:endParaRPr lang="en-US" sz="1200" dirty="0">
              <a:solidFill>
                <a:schemeClr val="tx1"/>
              </a:solidFill>
            </a:endParaRPr>
          </a:p>
        </p:txBody>
      </p:sp>
      <p:sp>
        <p:nvSpPr>
          <p:cNvPr id="7" name="Title 1">
            <a:extLst>
              <a:ext uri="{FF2B5EF4-FFF2-40B4-BE49-F238E27FC236}">
                <a16:creationId xmlns:a16="http://schemas.microsoft.com/office/drawing/2014/main" id="{F643FCB6-A0B5-4242-ABAC-F4A7DDE47767}"/>
              </a:ext>
            </a:extLst>
          </p:cNvPr>
          <p:cNvSpPr txBox="1">
            <a:spLocks/>
          </p:cNvSpPr>
          <p:nvPr/>
        </p:nvSpPr>
        <p:spPr>
          <a:xfrm>
            <a:off x="984250" y="1576587"/>
            <a:ext cx="5111750" cy="47783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marL="285750" indent="-285750">
              <a:buFont typeface="Wingdings" panose="05000000000000000000" pitchFamily="2" charset="2"/>
              <a:buChar char="Ø"/>
            </a:pPr>
            <a:r>
              <a:rPr lang="en-US" sz="1400" b="1" i="0" u="none" strike="noStrike" dirty="0">
                <a:solidFill>
                  <a:srgbClr val="000000"/>
                </a:solidFill>
                <a:effectLst/>
                <a:latin typeface="Trebuchet MS" panose="020B0603020202020204" pitchFamily="34" charset="0"/>
              </a:rPr>
              <a:t>Given a board position the AI will choose the Optimal Move</a:t>
            </a:r>
          </a:p>
          <a:p>
            <a:br>
              <a:rPr lang="en-US" sz="1400" b="1" dirty="0">
                <a:solidFill>
                  <a:srgbClr val="000000"/>
                </a:solidFill>
                <a:latin typeface="Trebuchet MS" panose="020B0603020202020204" pitchFamily="34" charset="0"/>
              </a:rPr>
            </a:br>
            <a:br>
              <a:rPr lang="en-US" sz="1400" b="1" dirty="0">
                <a:solidFill>
                  <a:srgbClr val="000000"/>
                </a:solidFill>
                <a:latin typeface="Trebuchet MS" panose="020B0603020202020204" pitchFamily="34" charset="0"/>
              </a:rPr>
            </a:br>
            <a:endParaRPr lang="en-US" sz="1400" dirty="0">
              <a:latin typeface="Trebuchet MS" panose="020B0603020202020204" pitchFamily="34" charset="0"/>
            </a:endParaRPr>
          </a:p>
        </p:txBody>
      </p:sp>
      <p:pic>
        <p:nvPicPr>
          <p:cNvPr id="9" name="Picture 8">
            <a:extLst>
              <a:ext uri="{FF2B5EF4-FFF2-40B4-BE49-F238E27FC236}">
                <a16:creationId xmlns:a16="http://schemas.microsoft.com/office/drawing/2014/main" id="{B4DCC3F7-C7DA-4E76-BC5C-8592DF573E95}"/>
              </a:ext>
            </a:extLst>
          </p:cNvPr>
          <p:cNvPicPr>
            <a:picLocks noChangeAspect="1"/>
          </p:cNvPicPr>
          <p:nvPr/>
        </p:nvPicPr>
        <p:blipFill>
          <a:blip r:embed="rId2"/>
          <a:stretch>
            <a:fillRect/>
          </a:stretch>
        </p:blipFill>
        <p:spPr>
          <a:xfrm>
            <a:off x="632650" y="1487488"/>
            <a:ext cx="10926700" cy="4928016"/>
          </a:xfrm>
          <a:prstGeom prst="rect">
            <a:avLst/>
          </a:prstGeom>
        </p:spPr>
      </p:pic>
    </p:spTree>
    <p:extLst>
      <p:ext uri="{BB962C8B-B14F-4D97-AF65-F5344CB8AC3E}">
        <p14:creationId xmlns:p14="http://schemas.microsoft.com/office/powerpoint/2010/main" val="1583549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8D35-DD48-453E-B460-F96C20747609}"/>
              </a:ext>
            </a:extLst>
          </p:cNvPr>
          <p:cNvSpPr>
            <a:spLocks noGrp="1"/>
          </p:cNvSpPr>
          <p:nvPr>
            <p:ph type="title"/>
          </p:nvPr>
        </p:nvSpPr>
        <p:spPr>
          <a:xfrm>
            <a:off x="137795" y="340679"/>
            <a:ext cx="5111750" cy="583881"/>
          </a:xfrm>
        </p:spPr>
        <p:txBody>
          <a:bodyPr>
            <a:noAutofit/>
          </a:bodyPr>
          <a:lstStyle/>
          <a:p>
            <a:pPr marL="285750" indent="-285750">
              <a:buFont typeface="Wingdings" panose="05000000000000000000" pitchFamily="2" charset="2"/>
              <a:buChar char="q"/>
            </a:pPr>
            <a:r>
              <a:rPr lang="en-US" sz="2400" b="1" i="0" u="sng" strike="noStrike" dirty="0">
                <a:solidFill>
                  <a:srgbClr val="000000"/>
                </a:solidFill>
                <a:effectLst/>
                <a:latin typeface="Arial" panose="020B0604020202020204" pitchFamily="34" charset="0"/>
              </a:rPr>
              <a:t>Characterizing an optimal move</a:t>
            </a:r>
            <a:endParaRPr lang="en-US" sz="2400" u="sng" dirty="0"/>
          </a:p>
        </p:txBody>
      </p:sp>
      <p:sp>
        <p:nvSpPr>
          <p:cNvPr id="3" name="Text Placeholder 2">
            <a:extLst>
              <a:ext uri="{FF2B5EF4-FFF2-40B4-BE49-F238E27FC236}">
                <a16:creationId xmlns:a16="http://schemas.microsoft.com/office/drawing/2014/main" id="{5442A422-9932-4393-B112-B6670EAB9B4B}"/>
              </a:ext>
            </a:extLst>
          </p:cNvPr>
          <p:cNvSpPr>
            <a:spLocks noGrp="1"/>
          </p:cNvSpPr>
          <p:nvPr>
            <p:ph type="body" idx="1"/>
          </p:nvPr>
        </p:nvSpPr>
        <p:spPr>
          <a:xfrm>
            <a:off x="523875" y="1355566"/>
            <a:ext cx="5111750" cy="1525588"/>
          </a:xfrm>
        </p:spPr>
        <p:txBody>
          <a:bodyPr>
            <a:noAutofit/>
          </a:bodyPr>
          <a:lstStyle/>
          <a:p>
            <a:pPr marL="285750" indent="-285750">
              <a:buFont typeface="Wingdings" panose="05000000000000000000" pitchFamily="2" charset="2"/>
              <a:buChar char="§"/>
            </a:pPr>
            <a:r>
              <a:rPr lang="en-US" sz="2400" i="0" u="none" strike="noStrike" dirty="0">
                <a:effectLst/>
                <a:latin typeface="+mj-lt"/>
              </a:rPr>
              <a:t>We assigned numerical weights to the board positions.</a:t>
            </a:r>
          </a:p>
          <a:p>
            <a:pPr marL="285750" indent="-285750">
              <a:buFont typeface="Wingdings" panose="05000000000000000000" pitchFamily="2" charset="2"/>
              <a:buChar char="§"/>
            </a:pPr>
            <a:r>
              <a:rPr lang="en-US" sz="2400" i="0" u="none" strike="noStrike" dirty="0">
                <a:effectLst/>
                <a:latin typeface="+mj-lt"/>
              </a:rPr>
              <a:t>We used a linear ordering relation on the weights.</a:t>
            </a:r>
          </a:p>
          <a:p>
            <a:endParaRPr lang="en-US" sz="2400" dirty="0">
              <a:latin typeface="+mj-lt"/>
            </a:endParaRPr>
          </a:p>
        </p:txBody>
      </p:sp>
      <p:sp>
        <p:nvSpPr>
          <p:cNvPr id="6" name="Slide Number Placeholder 5">
            <a:extLst>
              <a:ext uri="{FF2B5EF4-FFF2-40B4-BE49-F238E27FC236}">
                <a16:creationId xmlns:a16="http://schemas.microsoft.com/office/drawing/2014/main" id="{CC4816C4-1A52-4C60-94DE-E8A661523206}"/>
              </a:ext>
            </a:extLst>
          </p:cNvPr>
          <p:cNvSpPr>
            <a:spLocks noGrp="1"/>
          </p:cNvSpPr>
          <p:nvPr>
            <p:ph type="sldNum" sz="quarter" idx="12"/>
          </p:nvPr>
        </p:nvSpPr>
        <p:spPr>
          <a:xfrm>
            <a:off x="8950960" y="6356350"/>
            <a:ext cx="2743200" cy="365125"/>
          </a:xfrm>
        </p:spPr>
        <p:txBody>
          <a:bodyPr/>
          <a:lstStyle/>
          <a:p>
            <a:pPr marL="171450" indent="-171450">
              <a:buFont typeface="Wingdings" panose="05000000000000000000" pitchFamily="2" charset="2"/>
              <a:buChar char="q"/>
            </a:pPr>
            <a:fld id="{A49DFD55-3C28-40EF-9E31-A92D2E4017FF}" type="slidenum">
              <a:rPr lang="en-US" sz="1100" smtClean="0">
                <a:solidFill>
                  <a:schemeClr val="tx1"/>
                </a:solidFill>
              </a:rPr>
              <a:pPr marL="171450" indent="-171450">
                <a:buFont typeface="Wingdings" panose="05000000000000000000" pitchFamily="2" charset="2"/>
                <a:buChar char="q"/>
              </a:pPr>
              <a:t>29</a:t>
            </a:fld>
            <a:endParaRPr lang="en-US" sz="1100" dirty="0">
              <a:solidFill>
                <a:schemeClr val="tx1"/>
              </a:solidFill>
            </a:endParaRPr>
          </a:p>
        </p:txBody>
      </p:sp>
      <p:sp>
        <p:nvSpPr>
          <p:cNvPr id="7" name="Text Placeholder 2">
            <a:extLst>
              <a:ext uri="{FF2B5EF4-FFF2-40B4-BE49-F238E27FC236}">
                <a16:creationId xmlns:a16="http://schemas.microsoft.com/office/drawing/2014/main" id="{72E395E2-7E9A-4866-90F5-D644D078B0B0}"/>
              </a:ext>
            </a:extLst>
          </p:cNvPr>
          <p:cNvSpPr txBox="1">
            <a:spLocks/>
          </p:cNvSpPr>
          <p:nvPr/>
        </p:nvSpPr>
        <p:spPr>
          <a:xfrm>
            <a:off x="1031875" y="3312160"/>
            <a:ext cx="5111750" cy="193738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Ø"/>
            </a:pPr>
            <a:r>
              <a:rPr lang="en-US" sz="2400" i="0" u="none" strike="noStrike" dirty="0">
                <a:effectLst/>
                <a:latin typeface="+mj-lt"/>
              </a:rPr>
              <a:t>We used -1 to denote a losing position for the AI</a:t>
            </a:r>
          </a:p>
          <a:p>
            <a:pPr marL="285750" indent="-285750">
              <a:buFont typeface="Wingdings" panose="05000000000000000000" pitchFamily="2" charset="2"/>
              <a:buChar char="Ø"/>
            </a:pPr>
            <a:r>
              <a:rPr lang="en-US" sz="2400" i="0" u="none" strike="noStrike" dirty="0">
                <a:effectLst/>
                <a:latin typeface="+mj-lt"/>
              </a:rPr>
              <a:t>0 for a draw position</a:t>
            </a:r>
          </a:p>
          <a:p>
            <a:pPr marL="285750" indent="-285750">
              <a:buFont typeface="Wingdings" panose="05000000000000000000" pitchFamily="2" charset="2"/>
              <a:buChar char="Ø"/>
            </a:pPr>
            <a:r>
              <a:rPr lang="en-US" sz="2400" i="0" u="none" strike="noStrike" dirty="0">
                <a:effectLst/>
                <a:latin typeface="+mj-lt"/>
              </a:rPr>
              <a:t>1 for a winning position.</a:t>
            </a:r>
            <a:endParaRPr lang="en-US" sz="2400" dirty="0">
              <a:latin typeface="+mj-lt"/>
            </a:endParaRPr>
          </a:p>
          <a:p>
            <a:pPr marL="285750" indent="-285750">
              <a:buFont typeface="Wingdings" panose="05000000000000000000" pitchFamily="2" charset="2"/>
              <a:buChar char="Ø"/>
            </a:pPr>
            <a:r>
              <a:rPr lang="en-US" sz="2400" i="0" u="none" strike="noStrike" dirty="0">
                <a:effectLst/>
                <a:latin typeface="+mj-lt"/>
              </a:rPr>
              <a:t>&gt; greater than relational operator, to maximize the value (optimal value)</a:t>
            </a:r>
          </a:p>
          <a:p>
            <a:pPr marL="285750" indent="-285750">
              <a:buFont typeface="Wingdings" panose="05000000000000000000" pitchFamily="2" charset="2"/>
              <a:buChar char="§"/>
            </a:pPr>
            <a:endParaRPr lang="en-US" sz="2400" dirty="0"/>
          </a:p>
        </p:txBody>
      </p:sp>
      <p:sp>
        <p:nvSpPr>
          <p:cNvPr id="8" name="Text Placeholder 2">
            <a:extLst>
              <a:ext uri="{FF2B5EF4-FFF2-40B4-BE49-F238E27FC236}">
                <a16:creationId xmlns:a16="http://schemas.microsoft.com/office/drawing/2014/main" id="{8DC615BD-1D0D-4E0D-BBE5-D87778898AE7}"/>
              </a:ext>
            </a:extLst>
          </p:cNvPr>
          <p:cNvSpPr txBox="1">
            <a:spLocks/>
          </p:cNvSpPr>
          <p:nvPr/>
        </p:nvSpPr>
        <p:spPr>
          <a:xfrm>
            <a:off x="6782435" y="2165349"/>
            <a:ext cx="5111750" cy="193738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
            </a:pPr>
            <a:endParaRPr lang="en-US" dirty="0"/>
          </a:p>
        </p:txBody>
      </p:sp>
      <p:pic>
        <p:nvPicPr>
          <p:cNvPr id="15" name="Picture 14">
            <a:extLst>
              <a:ext uri="{FF2B5EF4-FFF2-40B4-BE49-F238E27FC236}">
                <a16:creationId xmlns:a16="http://schemas.microsoft.com/office/drawing/2014/main" id="{2479D2DE-B76C-4565-8E9E-4D1F2FAF13AE}"/>
              </a:ext>
            </a:extLst>
          </p:cNvPr>
          <p:cNvPicPr>
            <a:picLocks noChangeAspect="1"/>
          </p:cNvPicPr>
          <p:nvPr/>
        </p:nvPicPr>
        <p:blipFill>
          <a:blip r:embed="rId2"/>
          <a:stretch>
            <a:fillRect/>
          </a:stretch>
        </p:blipFill>
        <p:spPr>
          <a:xfrm>
            <a:off x="6151843" y="1608454"/>
            <a:ext cx="6040157" cy="3088544"/>
          </a:xfrm>
          <a:prstGeom prst="rect">
            <a:avLst/>
          </a:prstGeom>
        </p:spPr>
      </p:pic>
    </p:spTree>
    <p:extLst>
      <p:ext uri="{BB962C8B-B14F-4D97-AF65-F5344CB8AC3E}">
        <p14:creationId xmlns:p14="http://schemas.microsoft.com/office/powerpoint/2010/main" val="4257690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688704" y="963997"/>
            <a:ext cx="8421688" cy="1325563"/>
          </a:xfrm>
          <a:effectLst>
            <a:reflection blurRad="6350" stA="52000" endA="300" endPos="35000" dir="5400000" sy="-100000" algn="bl" rotWithShape="0"/>
          </a:effectLst>
        </p:spPr>
        <p:txBody>
          <a:bodyPr/>
          <a:lstStyle/>
          <a:p>
            <a:r>
              <a:rPr lang="en-US" dirty="0"/>
              <a:t>MEET OUR TEAM</a:t>
            </a:r>
          </a:p>
        </p:txBody>
      </p:sp>
      <p:pic>
        <p:nvPicPr>
          <p:cNvPr id="16" name="Picture Placeholder 15">
            <a:extLst>
              <a:ext uri="{FF2B5EF4-FFF2-40B4-BE49-F238E27FC236}">
                <a16:creationId xmlns:a16="http://schemas.microsoft.com/office/drawing/2014/main" id="{788ADF35-7762-4E85-BE67-27FDB5522B9D}"/>
              </a:ext>
            </a:extLst>
          </p:cNvPr>
          <p:cNvPicPr>
            <a:picLocks noGrp="1" noChangeAspect="1"/>
          </p:cNvPicPr>
          <p:nvPr>
            <p:ph type="pic" sz="quarter" idx="14"/>
          </p:nvPr>
        </p:nvPicPr>
        <p:blipFill>
          <a:blip r:embed="rId2"/>
          <a:srcRect/>
          <a:stretch/>
        </p:blipFill>
        <p:spPr>
          <a:xfrm>
            <a:off x="560023" y="2853591"/>
            <a:ext cx="1545001" cy="1895874"/>
          </a:xfrm>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226595" y="4992000"/>
            <a:ext cx="2317707" cy="343061"/>
          </a:xfrm>
        </p:spPr>
        <p:txBody>
          <a:bodyPr/>
          <a:lstStyle/>
          <a:p>
            <a:r>
              <a:rPr lang="en-US" dirty="0"/>
              <a:t>MAHIR AL SHAHRIAR</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477604" y="5450989"/>
            <a:ext cx="1845511" cy="343061"/>
          </a:xfrm>
        </p:spPr>
        <p:txBody>
          <a:bodyPr/>
          <a:lstStyle/>
          <a:p>
            <a:r>
              <a:rPr lang="en-US" sz="1400" b="1" dirty="0"/>
              <a:t>REG-2019821077</a:t>
            </a:r>
          </a:p>
        </p:txBody>
      </p:sp>
      <p:pic>
        <p:nvPicPr>
          <p:cNvPr id="18" name="Picture Placeholder 17">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a:blip r:embed="rId3"/>
          <a:srcRect/>
          <a:stretch/>
        </p:blipFill>
        <p:spPr>
          <a:xfrm>
            <a:off x="2918257" y="2853590"/>
            <a:ext cx="1825451" cy="1845511"/>
          </a:xfrm>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2680823" y="5014034"/>
            <a:ext cx="2330816" cy="343061"/>
          </a:xfrm>
        </p:spPr>
        <p:txBody>
          <a:bodyPr/>
          <a:lstStyle/>
          <a:p>
            <a:r>
              <a:rPr lang="en-US" dirty="0"/>
              <a:t>SAKIBUL ISLAM</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2918257" y="5453680"/>
            <a:ext cx="1855949" cy="343061"/>
          </a:xfrm>
        </p:spPr>
        <p:txBody>
          <a:bodyPr/>
          <a:lstStyle/>
          <a:p>
            <a:r>
              <a:rPr lang="en-US" sz="1400" b="1" dirty="0"/>
              <a:t>REG-2019821062</a:t>
            </a:r>
          </a:p>
        </p:txBody>
      </p:sp>
      <p:pic>
        <p:nvPicPr>
          <p:cNvPr id="20" name="Picture Placeholder 19">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a:blip r:embed="rId4"/>
          <a:srcRect/>
          <a:stretch/>
        </p:blipFill>
        <p:spPr>
          <a:xfrm>
            <a:off x="5398523" y="2837411"/>
            <a:ext cx="1845511" cy="1845511"/>
          </a:xfrm>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5011639" y="4972878"/>
            <a:ext cx="2317707" cy="343061"/>
          </a:xfrm>
        </p:spPr>
        <p:txBody>
          <a:bodyPr/>
          <a:lstStyle/>
          <a:p>
            <a:r>
              <a:rPr lang="en-US" dirty="0"/>
              <a:t>SABBIR HOSSIN</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5398523" y="5450990"/>
            <a:ext cx="1845511" cy="343061"/>
          </a:xfrm>
        </p:spPr>
        <p:txBody>
          <a:bodyPr/>
          <a:lstStyle/>
          <a:p>
            <a:r>
              <a:rPr lang="en-US" sz="1400" b="1" dirty="0"/>
              <a:t>REG-2019821037</a:t>
            </a:r>
          </a:p>
        </p:txBody>
      </p:sp>
      <p:pic>
        <p:nvPicPr>
          <p:cNvPr id="22" name="Picture Placeholder 21">
            <a:extLst>
              <a:ext uri="{FF2B5EF4-FFF2-40B4-BE49-F238E27FC236}">
                <a16:creationId xmlns:a16="http://schemas.microsoft.com/office/drawing/2014/main" id="{82AF3253-9767-4EC7-B0DB-3A850BEFB035}"/>
              </a:ext>
            </a:extLst>
          </p:cNvPr>
          <p:cNvPicPr>
            <a:picLocks noGrp="1" noChangeAspect="1"/>
          </p:cNvPicPr>
          <p:nvPr>
            <p:ph type="pic" sz="quarter" idx="17"/>
          </p:nvPr>
        </p:nvPicPr>
        <p:blipFill>
          <a:blip r:embed="rId5"/>
          <a:srcRect/>
          <a:stretch/>
        </p:blipFill>
        <p:spPr>
          <a:xfrm>
            <a:off x="7839176" y="2809766"/>
            <a:ext cx="1845511" cy="1925949"/>
          </a:xfrm>
        </p:spPr>
      </p:pic>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7653928" y="4992000"/>
            <a:ext cx="2317706" cy="343061"/>
          </a:xfrm>
        </p:spPr>
        <p:txBody>
          <a:bodyPr/>
          <a:lstStyle/>
          <a:p>
            <a:r>
              <a:rPr lang="en-US" dirty="0"/>
              <a:t>NAIMUR RUMEL</a:t>
            </a:r>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a:xfrm>
            <a:off x="7839176" y="5450990"/>
            <a:ext cx="1845510" cy="343061"/>
          </a:xfrm>
        </p:spPr>
        <p:txBody>
          <a:bodyPr/>
          <a:lstStyle/>
          <a:p>
            <a:r>
              <a:rPr lang="en-US" sz="1400" b="1" dirty="0"/>
              <a:t>REG-2019821079</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p:txBody>
          <a:bodyPr/>
          <a:lstStyle/>
          <a:p>
            <a:fld id="{A49DFD55-3C28-40EF-9E31-A92D2E4017FF}" type="slidenum">
              <a:rPr lang="en-US" smtClean="0"/>
              <a:pPr/>
              <a:t>3</a:t>
            </a:fld>
            <a:endParaRPr lang="en-US" dirty="0"/>
          </a:p>
        </p:txBody>
      </p:sp>
      <p:pic>
        <p:nvPicPr>
          <p:cNvPr id="19" name="Picture Placeholder 21">
            <a:extLst>
              <a:ext uri="{FF2B5EF4-FFF2-40B4-BE49-F238E27FC236}">
                <a16:creationId xmlns:a16="http://schemas.microsoft.com/office/drawing/2014/main" id="{BEEF328E-F25D-4956-9AB2-B76846990E8B}"/>
              </a:ext>
            </a:extLst>
          </p:cNvPr>
          <p:cNvPicPr>
            <a:picLocks noChangeAspect="1"/>
          </p:cNvPicPr>
          <p:nvPr/>
        </p:nvPicPr>
        <p:blipFill>
          <a:blip r:embed="rId6"/>
          <a:srcRect/>
          <a:stretch/>
        </p:blipFill>
        <p:spPr>
          <a:xfrm rot="5400000">
            <a:off x="10084605" y="2998265"/>
            <a:ext cx="2116450" cy="1633872"/>
          </a:xfrm>
          <a:prstGeom prst="rect">
            <a:avLst/>
          </a:prstGeom>
          <a:solidFill>
            <a:schemeClr val="bg1">
              <a:lumMod val="95000"/>
            </a:schemeClr>
          </a:solidFill>
        </p:spPr>
      </p:pic>
      <p:sp>
        <p:nvSpPr>
          <p:cNvPr id="21" name="Text Placeholder 9">
            <a:extLst>
              <a:ext uri="{FF2B5EF4-FFF2-40B4-BE49-F238E27FC236}">
                <a16:creationId xmlns:a16="http://schemas.microsoft.com/office/drawing/2014/main" id="{394F301A-96B1-4206-A9D0-3D5D8064CD7E}"/>
              </a:ext>
            </a:extLst>
          </p:cNvPr>
          <p:cNvSpPr txBox="1">
            <a:spLocks/>
          </p:cNvSpPr>
          <p:nvPr/>
        </p:nvSpPr>
        <p:spPr>
          <a:xfrm>
            <a:off x="9874294" y="5014034"/>
            <a:ext cx="2317706" cy="34306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ZAWADUL KARIM</a:t>
            </a:r>
          </a:p>
        </p:txBody>
      </p:sp>
      <p:sp>
        <p:nvSpPr>
          <p:cNvPr id="26" name="Text Placeholder 13">
            <a:extLst>
              <a:ext uri="{FF2B5EF4-FFF2-40B4-BE49-F238E27FC236}">
                <a16:creationId xmlns:a16="http://schemas.microsoft.com/office/drawing/2014/main" id="{0E0093B9-A32C-4B9A-9340-1D2837D73C5A}"/>
              </a:ext>
            </a:extLst>
          </p:cNvPr>
          <p:cNvSpPr txBox="1">
            <a:spLocks/>
          </p:cNvSpPr>
          <p:nvPr/>
        </p:nvSpPr>
        <p:spPr>
          <a:xfrm>
            <a:off x="10110392" y="5450990"/>
            <a:ext cx="1845510" cy="34306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000" kern="1200" spc="150" baseline="0" dirty="0" smtClean="0">
                <a:solidFill>
                  <a:schemeClr val="tx1"/>
                </a:solidFill>
                <a:latin typeface="+mn-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400" b="1" dirty="0"/>
              <a:t>REG-2019821064</a:t>
            </a:r>
          </a:p>
        </p:txBody>
      </p:sp>
    </p:spTree>
    <p:extLst>
      <p:ext uri="{BB962C8B-B14F-4D97-AF65-F5344CB8AC3E}">
        <p14:creationId xmlns:p14="http://schemas.microsoft.com/office/powerpoint/2010/main" val="607982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03C9DA3-64F0-4B84-A1DF-20472D009F3C}"/>
              </a:ext>
            </a:extLst>
          </p:cNvPr>
          <p:cNvSpPr>
            <a:spLocks noGrp="1"/>
          </p:cNvSpPr>
          <p:nvPr>
            <p:ph type="sldNum" sz="quarter" idx="12"/>
          </p:nvPr>
        </p:nvSpPr>
        <p:spPr/>
        <p:txBody>
          <a:bodyPr/>
          <a:lstStyle/>
          <a:p>
            <a:fld id="{A49DFD55-3C28-40EF-9E31-A92D2E4017FF}" type="slidenum">
              <a:rPr lang="en-US" smtClean="0"/>
              <a:pPr/>
              <a:t>30</a:t>
            </a:fld>
            <a:endParaRPr lang="en-US" dirty="0"/>
          </a:p>
        </p:txBody>
      </p:sp>
      <p:sp>
        <p:nvSpPr>
          <p:cNvPr id="8" name="TextBox 7">
            <a:extLst>
              <a:ext uri="{FF2B5EF4-FFF2-40B4-BE49-F238E27FC236}">
                <a16:creationId xmlns:a16="http://schemas.microsoft.com/office/drawing/2014/main" id="{028050BC-E98A-4825-BE8A-11A3927277C6}"/>
              </a:ext>
            </a:extLst>
          </p:cNvPr>
          <p:cNvSpPr txBox="1"/>
          <p:nvPr/>
        </p:nvSpPr>
        <p:spPr>
          <a:xfrm>
            <a:off x="528358" y="1459230"/>
            <a:ext cx="6094268" cy="4431983"/>
          </a:xfrm>
          <a:prstGeom prst="rect">
            <a:avLst/>
          </a:prstGeom>
          <a:noFill/>
        </p:spPr>
        <p:txBody>
          <a:bodyPr wrap="square">
            <a:spAutoFit/>
          </a:bodyPr>
          <a:lstStyle/>
          <a:p>
            <a:pPr rtl="0" fontAlgn="base">
              <a:spcBef>
                <a:spcPts val="0"/>
              </a:spcBef>
              <a:spcAft>
                <a:spcPts val="0"/>
              </a:spcAft>
            </a:pPr>
            <a:br>
              <a:rPr lang="en-US" b="0" dirty="0">
                <a:effectLst/>
              </a:rPr>
            </a:br>
            <a:br>
              <a:rPr lang="en-US" b="0" dirty="0">
                <a:effectLst/>
              </a:rPr>
            </a:br>
            <a:endParaRPr lang="en-US" sz="1600" b="0" i="0" u="none" strike="noStrike" dirty="0">
              <a:solidFill>
                <a:srgbClr val="000000"/>
              </a:solidFill>
              <a:effectLst/>
              <a:latin typeface="Arial" panose="020B0604020202020204" pitchFamily="34" charset="0"/>
            </a:endParaRPr>
          </a:p>
          <a:p>
            <a:pPr marL="285750" indent="-285750" fontAlgn="base">
              <a:buFont typeface="Wingdings" panose="05000000000000000000" pitchFamily="2" charset="2"/>
              <a:buChar char="Ø"/>
            </a:pPr>
            <a:r>
              <a:rPr lang="en-US" sz="1600" b="0" i="0" u="none" strike="noStrike" dirty="0">
                <a:solidFill>
                  <a:srgbClr val="000000"/>
                </a:solidFill>
                <a:effectLst/>
                <a:latin typeface="Arial" panose="020B0604020202020204" pitchFamily="34" charset="0"/>
              </a:rPr>
              <a:t>Terminal state positions will be assigned 1, 0, or -1 depending on if its a loss win or draw. </a:t>
            </a:r>
          </a:p>
          <a:p>
            <a:pPr fontAlgn="base"/>
            <a:endParaRPr lang="en-US" sz="1600" b="0" i="0" u="none" strike="noStrike" dirty="0">
              <a:solidFill>
                <a:srgbClr val="000000"/>
              </a:solidFill>
              <a:effectLst/>
              <a:latin typeface="Arial" panose="020B0604020202020204" pitchFamily="34" charset="0"/>
            </a:endParaRPr>
          </a:p>
          <a:p>
            <a:pPr marL="285750" indent="-285750" rtl="0" fontAlgn="base">
              <a:spcBef>
                <a:spcPts val="0"/>
              </a:spcBef>
              <a:spcAft>
                <a:spcPts val="0"/>
              </a:spcAft>
              <a:buFont typeface="Wingdings" panose="05000000000000000000" pitchFamily="2" charset="2"/>
              <a:buChar char="Ø"/>
            </a:pPr>
            <a:r>
              <a:rPr lang="en-US" sz="1600" b="0" i="0" u="none" strike="noStrike" dirty="0">
                <a:solidFill>
                  <a:srgbClr val="000000"/>
                </a:solidFill>
                <a:effectLst/>
                <a:latin typeface="Arial" panose="020B0604020202020204" pitchFamily="34" charset="0"/>
              </a:rPr>
              <a:t>As for continuing states, their value would be the value of the final terminal state reached from this position given that both the players played optimally</a:t>
            </a:r>
          </a:p>
          <a:p>
            <a:pPr rtl="0" fontAlgn="base">
              <a:spcBef>
                <a:spcPts val="0"/>
              </a:spcBef>
              <a:spcAft>
                <a:spcPts val="0"/>
              </a:spcAft>
            </a:pPr>
            <a:endParaRPr lang="en-US" sz="1600" b="0"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Wingdings" panose="05000000000000000000" pitchFamily="2" charset="2"/>
              <a:buChar char="Ø"/>
            </a:pPr>
            <a:r>
              <a:rPr lang="en-US" sz="1600" b="0" i="0" u="none" strike="noStrike" dirty="0">
                <a:solidFill>
                  <a:srgbClr val="000000"/>
                </a:solidFill>
                <a:effectLst/>
                <a:latin typeface="Arial" panose="020B0604020202020204" pitchFamily="34" charset="0"/>
              </a:rPr>
              <a:t>This requires switching perspective for each alternating player, and assigning weights to the next available positions, and choosing the optimal solution according to that players perspective.</a:t>
            </a:r>
          </a:p>
          <a:p>
            <a:br>
              <a:rPr lang="en-US" b="0" dirty="0">
                <a:effectLst/>
              </a:rPr>
            </a:br>
            <a:br>
              <a:rPr lang="en-US" b="0" dirty="0">
                <a:effectLst/>
              </a:rPr>
            </a:br>
            <a:endParaRPr lang="en-US" dirty="0"/>
          </a:p>
        </p:txBody>
      </p:sp>
      <p:sp>
        <p:nvSpPr>
          <p:cNvPr id="10" name="TextBox 9">
            <a:extLst>
              <a:ext uri="{FF2B5EF4-FFF2-40B4-BE49-F238E27FC236}">
                <a16:creationId xmlns:a16="http://schemas.microsoft.com/office/drawing/2014/main" id="{EEE6AE90-4531-48FC-8E11-4E61E69B5996}"/>
              </a:ext>
            </a:extLst>
          </p:cNvPr>
          <p:cNvSpPr txBox="1"/>
          <p:nvPr/>
        </p:nvSpPr>
        <p:spPr>
          <a:xfrm>
            <a:off x="148069" y="558388"/>
            <a:ext cx="6094268" cy="646331"/>
          </a:xfrm>
          <a:prstGeom prst="rect">
            <a:avLst/>
          </a:prstGeom>
          <a:noFill/>
        </p:spPr>
        <p:txBody>
          <a:bodyPr wrap="square">
            <a:spAutoFit/>
          </a:bodyPr>
          <a:lstStyle/>
          <a:p>
            <a:pPr rtl="0" fontAlgn="base">
              <a:spcBef>
                <a:spcPts val="0"/>
              </a:spcBef>
              <a:spcAft>
                <a:spcPts val="0"/>
              </a:spcAft>
            </a:pPr>
            <a:br>
              <a:rPr lang="en-US" b="0" dirty="0">
                <a:effectLst/>
                <a:latin typeface="Trebuchet MS" panose="020B0603020202020204" pitchFamily="34" charset="0"/>
              </a:rPr>
            </a:br>
            <a:endParaRPr lang="en-US" dirty="0">
              <a:latin typeface="Trebuchet MS" panose="020B0603020202020204" pitchFamily="34" charset="0"/>
            </a:endParaRPr>
          </a:p>
        </p:txBody>
      </p:sp>
      <p:sp>
        <p:nvSpPr>
          <p:cNvPr id="13" name="Title 1">
            <a:extLst>
              <a:ext uri="{FF2B5EF4-FFF2-40B4-BE49-F238E27FC236}">
                <a16:creationId xmlns:a16="http://schemas.microsoft.com/office/drawing/2014/main" id="{48F639F0-5141-4872-8394-BAE833FF2B3D}"/>
              </a:ext>
            </a:extLst>
          </p:cNvPr>
          <p:cNvSpPr txBox="1">
            <a:spLocks/>
          </p:cNvSpPr>
          <p:nvPr/>
        </p:nvSpPr>
        <p:spPr>
          <a:xfrm>
            <a:off x="0" y="875349"/>
            <a:ext cx="5111750" cy="583881"/>
          </a:xfrm>
          <a:prstGeom prst="rect">
            <a:avLst/>
          </a:prstGeom>
        </p:spPr>
        <p:txBody>
          <a:bodyP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800100" indent="-342900" rtl="0">
              <a:spcBef>
                <a:spcPts val="0"/>
              </a:spcBef>
              <a:spcAft>
                <a:spcPts val="0"/>
              </a:spcAft>
              <a:buFont typeface="Wingdings" panose="05000000000000000000" pitchFamily="2" charset="2"/>
              <a:buChar char="q"/>
            </a:pPr>
            <a:r>
              <a:rPr lang="en-US" sz="2400" b="1" i="0" u="sng" strike="noStrike" dirty="0">
                <a:solidFill>
                  <a:srgbClr val="000000"/>
                </a:solidFill>
                <a:effectLst/>
                <a:latin typeface="Trebuchet MS" panose="020B0603020202020204" pitchFamily="34" charset="0"/>
              </a:rPr>
              <a:t>Assigning weights to positions:</a:t>
            </a:r>
            <a:endParaRPr lang="en-US" sz="1200" b="0" u="sng" dirty="0">
              <a:effectLst/>
              <a:latin typeface="Trebuchet MS" panose="020B0603020202020204" pitchFamily="34" charset="0"/>
            </a:endParaRPr>
          </a:p>
        </p:txBody>
      </p:sp>
    </p:spTree>
    <p:extLst>
      <p:ext uri="{BB962C8B-B14F-4D97-AF65-F5344CB8AC3E}">
        <p14:creationId xmlns:p14="http://schemas.microsoft.com/office/powerpoint/2010/main" val="1688334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F734E7-B774-44CE-B2DF-5A792B22CB8C}"/>
              </a:ext>
            </a:extLst>
          </p:cNvPr>
          <p:cNvSpPr>
            <a:spLocks noGrp="1"/>
          </p:cNvSpPr>
          <p:nvPr>
            <p:ph type="sldNum" sz="quarter" idx="12"/>
          </p:nvPr>
        </p:nvSpPr>
        <p:spPr/>
        <p:txBody>
          <a:bodyPr/>
          <a:lstStyle/>
          <a:p>
            <a:fld id="{A49DFD55-3C28-40EF-9E31-A92D2E4017FF}" type="slidenum">
              <a:rPr lang="en-US" sz="2000" smtClean="0">
                <a:solidFill>
                  <a:schemeClr val="tx1"/>
                </a:solidFill>
                <a:effectLst>
                  <a:outerShdw blurRad="38100" dist="38100" dir="2700000" algn="tl">
                    <a:srgbClr val="000000">
                      <a:alpha val="43137"/>
                    </a:srgbClr>
                  </a:outerShdw>
                </a:effectLst>
                <a:latin typeface="Trebuchet MS" panose="020B0603020202020204" pitchFamily="34" charset="0"/>
              </a:rPr>
              <a:t>31</a:t>
            </a:fld>
            <a:endParaRPr lang="en-US" sz="2000" dirty="0">
              <a:solidFill>
                <a:schemeClr val="tx1"/>
              </a:solidFill>
              <a:effectLst>
                <a:outerShdw blurRad="38100" dist="38100" dir="2700000" algn="tl">
                  <a:srgbClr val="000000">
                    <a:alpha val="43137"/>
                  </a:srgbClr>
                </a:outerShdw>
              </a:effectLst>
              <a:latin typeface="Trebuchet MS" panose="020B0603020202020204" pitchFamily="34" charset="0"/>
            </a:endParaRPr>
          </a:p>
        </p:txBody>
      </p:sp>
      <p:sp>
        <p:nvSpPr>
          <p:cNvPr id="6" name="Title 1">
            <a:extLst>
              <a:ext uri="{FF2B5EF4-FFF2-40B4-BE49-F238E27FC236}">
                <a16:creationId xmlns:a16="http://schemas.microsoft.com/office/drawing/2014/main" id="{DEEA78CC-294C-482D-8912-6A91F811E518}"/>
              </a:ext>
            </a:extLst>
          </p:cNvPr>
          <p:cNvSpPr txBox="1">
            <a:spLocks/>
          </p:cNvSpPr>
          <p:nvPr/>
        </p:nvSpPr>
        <p:spPr bwMode="gray">
          <a:xfrm>
            <a:off x="3553317" y="968407"/>
            <a:ext cx="3711545" cy="604836"/>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chemeClr val="tx1"/>
                </a:solidFill>
                <a:effectLst>
                  <a:outerShdw blurRad="38100" dist="38100" dir="2700000" algn="tl">
                    <a:srgbClr val="000000">
                      <a:alpha val="43137"/>
                    </a:srgbClr>
                  </a:outerShdw>
                </a:effectLst>
                <a:latin typeface="Trebuchet MS" panose="020B0603020202020204" pitchFamily="34" charset="0"/>
              </a:rPr>
              <a:t>       </a:t>
            </a:r>
            <a:r>
              <a:rPr lang="en-US" sz="2800" b="1" dirty="0">
                <a:solidFill>
                  <a:schemeClr val="tx1"/>
                </a:solidFill>
                <a:effectLst>
                  <a:outerShdw blurRad="38100" dist="38100" dir="2700000" algn="tl">
                    <a:srgbClr val="000000">
                      <a:alpha val="43137"/>
                    </a:srgbClr>
                  </a:outerShdw>
                </a:effectLst>
                <a:latin typeface="Trebuchet MS" panose="020B0603020202020204" pitchFamily="34" charset="0"/>
              </a:rPr>
              <a:t>INTROSPECTION…..</a:t>
            </a:r>
            <a:endParaRPr lang="en-US" sz="2000" b="1" dirty="0">
              <a:solidFill>
                <a:schemeClr val="tx1"/>
              </a:solidFill>
              <a:effectLst>
                <a:outerShdw blurRad="38100" dist="38100" dir="2700000" algn="tl">
                  <a:srgbClr val="000000">
                    <a:alpha val="43137"/>
                  </a:srgbClr>
                </a:outerShdw>
              </a:effectLst>
              <a:latin typeface="Trebuchet MS" panose="020B0603020202020204" pitchFamily="34" charset="0"/>
            </a:endParaRPr>
          </a:p>
        </p:txBody>
      </p:sp>
      <p:sp>
        <p:nvSpPr>
          <p:cNvPr id="9" name="Text Placeholder 2">
            <a:extLst>
              <a:ext uri="{FF2B5EF4-FFF2-40B4-BE49-F238E27FC236}">
                <a16:creationId xmlns:a16="http://schemas.microsoft.com/office/drawing/2014/main" id="{5A1934C2-4AB8-473E-81B9-51FAD9C0A605}"/>
              </a:ext>
            </a:extLst>
          </p:cNvPr>
          <p:cNvSpPr txBox="1">
            <a:spLocks/>
          </p:cNvSpPr>
          <p:nvPr/>
        </p:nvSpPr>
        <p:spPr>
          <a:xfrm>
            <a:off x="473075" y="2214561"/>
            <a:ext cx="5111750" cy="300550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fontAlgn="base">
              <a:spcBef>
                <a:spcPts val="0"/>
              </a:spcBef>
              <a:buFont typeface="Arial" panose="020B0604020202020204" pitchFamily="34" charset="0"/>
              <a:buChar char="•"/>
            </a:pPr>
            <a:endParaRPr lang="en-US" sz="2000" dirty="0">
              <a:effectLst>
                <a:outerShdw blurRad="38100" dist="38100" dir="2700000" algn="tl">
                  <a:srgbClr val="000000">
                    <a:alpha val="43137"/>
                  </a:srgbClr>
                </a:outerShdw>
              </a:effectLst>
              <a:latin typeface="Trebuchet MS" panose="020B0603020202020204" pitchFamily="34" charset="0"/>
            </a:endParaRPr>
          </a:p>
        </p:txBody>
      </p:sp>
      <p:sp>
        <p:nvSpPr>
          <p:cNvPr id="11" name="TextBox 10">
            <a:extLst>
              <a:ext uri="{FF2B5EF4-FFF2-40B4-BE49-F238E27FC236}">
                <a16:creationId xmlns:a16="http://schemas.microsoft.com/office/drawing/2014/main" id="{A79A2AD4-08A2-4903-9526-E84444B4BF55}"/>
              </a:ext>
            </a:extLst>
          </p:cNvPr>
          <p:cNvSpPr txBox="1"/>
          <p:nvPr/>
        </p:nvSpPr>
        <p:spPr>
          <a:xfrm>
            <a:off x="528358" y="2597259"/>
            <a:ext cx="5292435" cy="3477875"/>
          </a:xfrm>
          <a:prstGeom prst="rect">
            <a:avLst/>
          </a:prstGeom>
          <a:noFill/>
        </p:spPr>
        <p:txBody>
          <a:bodyPr wrap="square">
            <a:spAutoFit/>
          </a:bodyPr>
          <a:lstStyle/>
          <a:p>
            <a:pPr marL="342900" indent="-342900" rtl="0" fontAlgn="base">
              <a:spcBef>
                <a:spcPts val="0"/>
              </a:spcBef>
              <a:spcAft>
                <a:spcPts val="0"/>
              </a:spcAft>
              <a:buFont typeface="Wingdings" panose="05000000000000000000" pitchFamily="2" charset="2"/>
              <a:buChar char="Ø"/>
            </a:pPr>
            <a:r>
              <a:rPr lang="en-US" sz="2000" b="0" i="0" u="none" strike="noStrike" dirty="0">
                <a:solidFill>
                  <a:srgbClr val="000000"/>
                </a:solidFill>
                <a:effectLst/>
                <a:latin typeface="Trebuchet MS" panose="020B0603020202020204" pitchFamily="34" charset="0"/>
              </a:rPr>
              <a:t>This process of assigning weights calls itself and moves closer to the base cases(terminal states), hence it could be implemented by a recursive function.(we used minimax() in this case).</a:t>
            </a:r>
          </a:p>
          <a:p>
            <a:pPr rtl="0" fontAlgn="base">
              <a:spcBef>
                <a:spcPts val="0"/>
              </a:spcBef>
              <a:spcAft>
                <a:spcPts val="0"/>
              </a:spcAft>
            </a:pPr>
            <a:endParaRPr lang="en-US" sz="2000" b="0" i="0" u="none" strike="noStrike" dirty="0">
              <a:solidFill>
                <a:srgbClr val="000000"/>
              </a:solidFill>
              <a:effectLst/>
              <a:latin typeface="Trebuchet MS" panose="020B0603020202020204" pitchFamily="34" charset="0"/>
            </a:endParaRPr>
          </a:p>
          <a:p>
            <a:pPr marL="342900" indent="-342900" rtl="0" fontAlgn="base">
              <a:spcBef>
                <a:spcPts val="0"/>
              </a:spcBef>
              <a:spcAft>
                <a:spcPts val="0"/>
              </a:spcAft>
              <a:buFont typeface="Wingdings" panose="05000000000000000000" pitchFamily="2" charset="2"/>
              <a:buChar char="Ø"/>
            </a:pPr>
            <a:r>
              <a:rPr lang="en-US" sz="2000" b="0" i="0" u="none" strike="noStrike" dirty="0">
                <a:solidFill>
                  <a:srgbClr val="000000"/>
                </a:solidFill>
                <a:effectLst/>
                <a:latin typeface="Trebuchet MS" panose="020B0603020202020204" pitchFamily="34" charset="0"/>
              </a:rPr>
              <a:t>Our recursion can be seen as a depth first graph traversal, which ends up in a leaf node (a terminal position).</a:t>
            </a:r>
          </a:p>
          <a:p>
            <a:br>
              <a:rPr lang="en-US" sz="2000" b="0" dirty="0">
                <a:effectLst/>
                <a:latin typeface="Trebuchet MS" panose="020B0603020202020204" pitchFamily="34" charset="0"/>
              </a:rPr>
            </a:br>
            <a:endParaRPr lang="en-US" sz="2000" dirty="0">
              <a:latin typeface="Trebuchet MS" panose="020B0603020202020204" pitchFamily="34" charset="0"/>
            </a:endParaRPr>
          </a:p>
        </p:txBody>
      </p:sp>
      <p:sp>
        <p:nvSpPr>
          <p:cNvPr id="12" name="TextBox 11">
            <a:extLst>
              <a:ext uri="{FF2B5EF4-FFF2-40B4-BE49-F238E27FC236}">
                <a16:creationId xmlns:a16="http://schemas.microsoft.com/office/drawing/2014/main" id="{F0131FCB-690A-4BB4-AAC1-0A0B576DB48D}"/>
              </a:ext>
            </a:extLst>
          </p:cNvPr>
          <p:cNvSpPr txBox="1"/>
          <p:nvPr/>
        </p:nvSpPr>
        <p:spPr>
          <a:xfrm>
            <a:off x="5820793" y="2597259"/>
            <a:ext cx="6096000" cy="2862322"/>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Ø"/>
            </a:pPr>
            <a:r>
              <a:rPr lang="en-US" sz="2000" b="0" i="0" u="none" strike="noStrike" dirty="0">
                <a:solidFill>
                  <a:srgbClr val="000000"/>
                </a:solidFill>
                <a:effectLst/>
                <a:latin typeface="Trebuchet MS" panose="020B0603020202020204" pitchFamily="34" charset="0"/>
              </a:rPr>
              <a:t>Since </a:t>
            </a:r>
            <a:r>
              <a:rPr lang="en-US" sz="2000" b="0" i="0" u="none" strike="noStrike" dirty="0">
                <a:solidFill>
                  <a:srgbClr val="202124"/>
                </a:solidFill>
                <a:effectLst/>
                <a:latin typeface="Trebuchet MS" panose="020B0603020202020204" pitchFamily="34" charset="0"/>
              </a:rPr>
              <a:t>4531985219092 different possible positions are there, trying to traverse the </a:t>
            </a:r>
            <a:r>
              <a:rPr lang="en-US" sz="2000" dirty="0">
                <a:solidFill>
                  <a:srgbClr val="202124"/>
                </a:solidFill>
                <a:latin typeface="Trebuchet MS" panose="020B0603020202020204" pitchFamily="34" charset="0"/>
              </a:rPr>
              <a:t>graph</a:t>
            </a:r>
            <a:r>
              <a:rPr lang="en-US" sz="2000" b="0" i="0" u="none" strike="noStrike" dirty="0">
                <a:solidFill>
                  <a:srgbClr val="202124"/>
                </a:solidFill>
                <a:effectLst/>
                <a:latin typeface="Trebuchet MS" panose="020B0603020202020204" pitchFamily="34" charset="0"/>
              </a:rPr>
              <a:t> for each branch would be practically unacceptable.</a:t>
            </a:r>
          </a:p>
          <a:p>
            <a:pPr rtl="0" fontAlgn="base">
              <a:spcBef>
                <a:spcPts val="0"/>
              </a:spcBef>
              <a:spcAft>
                <a:spcPts val="0"/>
              </a:spcAft>
            </a:pPr>
            <a:endParaRPr lang="en-US" sz="2000" b="0" i="0" u="none" strike="noStrike" dirty="0">
              <a:solidFill>
                <a:srgbClr val="595959"/>
              </a:solidFill>
              <a:effectLst/>
              <a:latin typeface="Trebuchet MS" panose="020B0603020202020204" pitchFamily="34" charset="0"/>
            </a:endParaRPr>
          </a:p>
          <a:p>
            <a:pPr marL="285750" indent="-285750" rtl="0" fontAlgn="base">
              <a:spcBef>
                <a:spcPts val="0"/>
              </a:spcBef>
              <a:spcAft>
                <a:spcPts val="0"/>
              </a:spcAft>
              <a:buFont typeface="Wingdings" panose="05000000000000000000" pitchFamily="2" charset="2"/>
              <a:buChar char="Ø"/>
            </a:pPr>
            <a:r>
              <a:rPr lang="en-US" sz="2000" b="0" i="0" u="none" strike="noStrike" dirty="0">
                <a:solidFill>
                  <a:srgbClr val="202124"/>
                </a:solidFill>
                <a:effectLst/>
                <a:latin typeface="Trebuchet MS" panose="020B0603020202020204" pitchFamily="34" charset="0"/>
              </a:rPr>
              <a:t>Therefore, we include a maximum depth (</a:t>
            </a:r>
            <a:r>
              <a:rPr lang="en-US" sz="2000" b="0" i="0" u="none" strike="noStrike" dirty="0" err="1">
                <a:solidFill>
                  <a:srgbClr val="202124"/>
                </a:solidFill>
                <a:effectLst/>
                <a:latin typeface="Trebuchet MS" panose="020B0603020202020204" pitchFamily="34" charset="0"/>
              </a:rPr>
              <a:t>max_depth</a:t>
            </a:r>
            <a:r>
              <a:rPr lang="en-US" sz="2000" b="0" i="0" u="none" strike="noStrike" dirty="0">
                <a:solidFill>
                  <a:srgbClr val="202124"/>
                </a:solidFill>
                <a:effectLst/>
                <a:latin typeface="Trebuchet MS" panose="020B0603020202020204" pitchFamily="34" charset="0"/>
              </a:rPr>
              <a:t>) </a:t>
            </a:r>
            <a:r>
              <a:rPr lang="en-US" sz="2000" b="0" i="0" u="none" strike="noStrike" dirty="0" err="1">
                <a:solidFill>
                  <a:srgbClr val="202124"/>
                </a:solidFill>
                <a:effectLst/>
                <a:latin typeface="Trebuchet MS" panose="020B0603020202020204" pitchFamily="34" charset="0"/>
              </a:rPr>
              <a:t>upto</a:t>
            </a:r>
            <a:r>
              <a:rPr lang="en-US" sz="2000" b="0" i="0" u="none" strike="noStrike" dirty="0">
                <a:solidFill>
                  <a:srgbClr val="202124"/>
                </a:solidFill>
                <a:effectLst/>
                <a:latin typeface="Trebuchet MS" panose="020B0603020202020204" pitchFamily="34" charset="0"/>
              </a:rPr>
              <a:t> which the traversal would continue. If the end position at the </a:t>
            </a:r>
            <a:r>
              <a:rPr lang="en-US" sz="2000" b="0" i="0" u="none" strike="noStrike" dirty="0" err="1">
                <a:solidFill>
                  <a:srgbClr val="202124"/>
                </a:solidFill>
                <a:effectLst/>
                <a:latin typeface="Trebuchet MS" panose="020B0603020202020204" pitchFamily="34" charset="0"/>
              </a:rPr>
              <a:t>max_depth</a:t>
            </a:r>
            <a:r>
              <a:rPr lang="en-US" sz="2000" b="0" i="0" u="none" strike="noStrike" dirty="0">
                <a:solidFill>
                  <a:srgbClr val="202124"/>
                </a:solidFill>
                <a:effectLst/>
                <a:latin typeface="Trebuchet MS" panose="020B0603020202020204" pitchFamily="34" charset="0"/>
              </a:rPr>
              <a:t> is still in a continuation state, the weight of -0.5 will be assigned.</a:t>
            </a:r>
          </a:p>
        </p:txBody>
      </p:sp>
    </p:spTree>
    <p:extLst>
      <p:ext uri="{BB962C8B-B14F-4D97-AF65-F5344CB8AC3E}">
        <p14:creationId xmlns:p14="http://schemas.microsoft.com/office/powerpoint/2010/main" val="4153416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D93F78F-58A9-4BEB-9A60-8DCDC041A24A}"/>
              </a:ext>
            </a:extLst>
          </p:cNvPr>
          <p:cNvSpPr>
            <a:spLocks noGrp="1"/>
          </p:cNvSpPr>
          <p:nvPr>
            <p:ph type="sldNum" sz="quarter" idx="12"/>
          </p:nvPr>
        </p:nvSpPr>
        <p:spPr/>
        <p:txBody>
          <a:bodyPr vert="horz" lIns="91440" tIns="45720" rIns="91440" bIns="45720" rtlCol="0" anchor="b">
            <a:normAutofit/>
          </a:bodyPr>
          <a:lstStyle/>
          <a:p>
            <a:pPr>
              <a:spcAft>
                <a:spcPts val="600"/>
              </a:spcAft>
            </a:pPr>
            <a:fld id="{A49DFD55-3C28-40EF-9E31-A92D2E4017FF}" type="slidenum">
              <a:rPr lang="en-US"/>
              <a:pPr>
                <a:spcAft>
                  <a:spcPts val="600"/>
                </a:spcAft>
              </a:pPr>
              <a:t>32</a:t>
            </a:fld>
            <a:endParaRPr lang="en-US"/>
          </a:p>
        </p:txBody>
      </p:sp>
      <p:sp>
        <p:nvSpPr>
          <p:cNvPr id="6" name="Title 5">
            <a:extLst>
              <a:ext uri="{FF2B5EF4-FFF2-40B4-BE49-F238E27FC236}">
                <a16:creationId xmlns:a16="http://schemas.microsoft.com/office/drawing/2014/main" id="{C25E2FEB-C0E4-48CF-8B74-C87E06A6D3CC}"/>
              </a:ext>
            </a:extLst>
          </p:cNvPr>
          <p:cNvSpPr>
            <a:spLocks noGrp="1"/>
          </p:cNvSpPr>
          <p:nvPr>
            <p:ph type="title" idx="4294967295"/>
          </p:nvPr>
        </p:nvSpPr>
        <p:spPr>
          <a:xfrm>
            <a:off x="111760" y="484187"/>
            <a:ext cx="8761413" cy="708025"/>
          </a:xfrm>
        </p:spPr>
        <p:txBody>
          <a:bodyPr vert="horz" lIns="91440" tIns="45720" rIns="91440" bIns="45720" rtlCol="0" anchor="ctr">
            <a:normAutofit/>
          </a:bodyPr>
          <a:lstStyle/>
          <a:p>
            <a:pPr>
              <a:spcAft>
                <a:spcPts val="0"/>
              </a:spcAft>
            </a:pPr>
            <a:r>
              <a:rPr lang="en-US" u="sng" strike="noStrike" dirty="0">
                <a:solidFill>
                  <a:schemeClr val="tx1"/>
                </a:solidFill>
                <a:effectLst>
                  <a:outerShdw blurRad="38100" dist="38100" dir="2700000" algn="tl">
                    <a:srgbClr val="000000">
                      <a:alpha val="43137"/>
                    </a:srgbClr>
                  </a:outerShdw>
                </a:effectLst>
                <a:latin typeface="Trebuchet MS" panose="020B0603020202020204" pitchFamily="34" charset="0"/>
              </a:rPr>
              <a:t>Switching perspectives</a:t>
            </a:r>
            <a:endParaRPr lang="en-US" u="sng" dirty="0">
              <a:solidFill>
                <a:schemeClr val="tx1"/>
              </a:solidFill>
              <a:effectLst>
                <a:outerShdw blurRad="38100" dist="38100" dir="2700000" algn="tl">
                  <a:srgbClr val="000000">
                    <a:alpha val="43137"/>
                  </a:srgbClr>
                </a:outerShdw>
              </a:effectLst>
              <a:latin typeface="Trebuchet MS" panose="020B0603020202020204" pitchFamily="34" charset="0"/>
            </a:endParaRPr>
          </a:p>
        </p:txBody>
      </p:sp>
      <p:sp>
        <p:nvSpPr>
          <p:cNvPr id="8" name="Text Placeholder 7">
            <a:extLst>
              <a:ext uri="{FF2B5EF4-FFF2-40B4-BE49-F238E27FC236}">
                <a16:creationId xmlns:a16="http://schemas.microsoft.com/office/drawing/2014/main" id="{A531132B-1BD4-45C2-94E1-F435AD9E0DF3}"/>
              </a:ext>
            </a:extLst>
          </p:cNvPr>
          <p:cNvSpPr>
            <a:spLocks noGrp="1"/>
          </p:cNvSpPr>
          <p:nvPr>
            <p:ph type="body" sz="half" idx="4294967295"/>
          </p:nvPr>
        </p:nvSpPr>
        <p:spPr>
          <a:xfrm>
            <a:off x="0" y="1192212"/>
            <a:ext cx="4846320" cy="4827588"/>
          </a:xfrm>
        </p:spPr>
        <p:txBody>
          <a:bodyPr vert="horz" lIns="91440" tIns="45720" rIns="91440" bIns="45720" rtlCol="0" anchor="ctr">
            <a:normAutofit/>
          </a:bodyPr>
          <a:lstStyle/>
          <a:p>
            <a:pPr marL="285750" indent="-285750" fontAlgn="base">
              <a:lnSpc>
                <a:spcPct val="90000"/>
              </a:lnSpc>
              <a:buFont typeface="Wingdings 3" charset="2"/>
              <a:buChar char=""/>
            </a:pPr>
            <a:r>
              <a:rPr lang="en-US" sz="1600" u="none" strike="noStrike" dirty="0">
                <a:solidFill>
                  <a:schemeClr val="tx1">
                    <a:lumMod val="75000"/>
                    <a:lumOff val="25000"/>
                  </a:schemeClr>
                </a:solidFill>
                <a:effectLst/>
              </a:rPr>
              <a:t>An optimal move for a player may not be the same for the opponent.</a:t>
            </a:r>
          </a:p>
          <a:p>
            <a:pPr marL="285750" indent="-285750" fontAlgn="base">
              <a:lnSpc>
                <a:spcPct val="90000"/>
              </a:lnSpc>
              <a:buFont typeface="Wingdings 3" charset="2"/>
              <a:buChar char=""/>
            </a:pPr>
            <a:r>
              <a:rPr lang="en-US" sz="1600" u="none" strike="noStrike" dirty="0">
                <a:solidFill>
                  <a:schemeClr val="tx1">
                    <a:lumMod val="75000"/>
                    <a:lumOff val="25000"/>
                  </a:schemeClr>
                </a:solidFill>
                <a:effectLst/>
              </a:rPr>
              <a:t>Hence, we could have taken 2 possible solutions:</a:t>
            </a:r>
            <a:endParaRPr lang="en-US" sz="1600" dirty="0">
              <a:solidFill>
                <a:schemeClr val="tx1">
                  <a:lumMod val="75000"/>
                  <a:lumOff val="25000"/>
                </a:schemeClr>
              </a:solidFill>
              <a:effectLst/>
            </a:endParaRPr>
          </a:p>
          <a:p>
            <a:pPr marL="685800" lvl="1" fontAlgn="base">
              <a:lnSpc>
                <a:spcPct val="90000"/>
              </a:lnSpc>
            </a:pPr>
            <a:r>
              <a:rPr lang="en-US" sz="1400" u="none" strike="noStrike" dirty="0">
                <a:solidFill>
                  <a:schemeClr val="tx1">
                    <a:lumMod val="75000"/>
                    <a:lumOff val="25000"/>
                  </a:schemeClr>
                </a:solidFill>
                <a:effectLst/>
              </a:rPr>
              <a:t>Either the weights assigned to position could be different for each player (invert their signs for perspective of the player ‘0’:  </a:t>
            </a:r>
            <a:r>
              <a:rPr lang="en-US" sz="1400" dirty="0"/>
              <a:t>		</a:t>
            </a:r>
            <a:r>
              <a:rPr lang="en-US" sz="1400" u="none" strike="noStrike" dirty="0">
                <a:solidFill>
                  <a:schemeClr val="tx1">
                    <a:lumMod val="75000"/>
                    <a:lumOff val="25000"/>
                  </a:schemeClr>
                </a:solidFill>
                <a:effectLst/>
                <a:latin typeface="Amasis MT Pro Black" panose="02040A04050005020304" pitchFamily="18" charset="0"/>
              </a:rPr>
              <a:t>Wo(p1)=-</a:t>
            </a:r>
            <a:r>
              <a:rPr lang="en-US" sz="1400" u="none" strike="noStrike" dirty="0" err="1">
                <a:solidFill>
                  <a:schemeClr val="tx1">
                    <a:lumMod val="75000"/>
                    <a:lumOff val="25000"/>
                  </a:schemeClr>
                </a:solidFill>
                <a:effectLst/>
                <a:latin typeface="Amasis MT Pro Black" panose="02040A04050005020304" pitchFamily="18" charset="0"/>
              </a:rPr>
              <a:t>Wx</a:t>
            </a:r>
            <a:r>
              <a:rPr lang="en-US" sz="1400" u="none" strike="noStrike" dirty="0">
                <a:solidFill>
                  <a:schemeClr val="tx1">
                    <a:lumMod val="75000"/>
                    <a:lumOff val="25000"/>
                  </a:schemeClr>
                </a:solidFill>
                <a:effectLst/>
                <a:latin typeface="Amasis MT Pro Black" panose="02040A04050005020304" pitchFamily="18" charset="0"/>
              </a:rPr>
              <a:t>(p1) </a:t>
            </a:r>
            <a:r>
              <a:rPr lang="en-US" sz="1400" u="none" strike="noStrike" dirty="0">
                <a:solidFill>
                  <a:schemeClr val="tx1">
                    <a:lumMod val="75000"/>
                    <a:lumOff val="25000"/>
                  </a:schemeClr>
                </a:solidFill>
                <a:effectLst/>
              </a:rPr>
              <a:t>), but the linear ordering relation kept same.</a:t>
            </a:r>
          </a:p>
          <a:p>
            <a:pPr marL="685800" lvl="1" fontAlgn="base">
              <a:lnSpc>
                <a:spcPct val="90000"/>
              </a:lnSpc>
            </a:pPr>
            <a:r>
              <a:rPr lang="en-US" sz="1400" u="none" strike="noStrike" dirty="0">
                <a:solidFill>
                  <a:schemeClr val="tx1">
                    <a:lumMod val="75000"/>
                    <a:lumOff val="25000"/>
                  </a:schemeClr>
                </a:solidFill>
                <a:effectLst/>
              </a:rPr>
              <a:t>Or keep the assigned weights constant for each position but use different ordering priorities for different perspective.(</a:t>
            </a:r>
            <a:r>
              <a:rPr lang="en-US" sz="1400" b="1" u="none" strike="noStrike" dirty="0">
                <a:solidFill>
                  <a:schemeClr val="tx1">
                    <a:lumMod val="75000"/>
                    <a:lumOff val="25000"/>
                  </a:schemeClr>
                </a:solidFill>
                <a:effectLst/>
              </a:rPr>
              <a:t>This is what we implemented</a:t>
            </a:r>
            <a:r>
              <a:rPr lang="en-US" sz="1400" u="none" strike="noStrike" dirty="0">
                <a:solidFill>
                  <a:schemeClr val="tx1">
                    <a:lumMod val="75000"/>
                    <a:lumOff val="25000"/>
                  </a:schemeClr>
                </a:solidFill>
                <a:effectLst/>
              </a:rPr>
              <a:t>: &lt; less then relational operator was used for the player 0’s perspective)</a:t>
            </a:r>
            <a:endParaRPr lang="en-US" sz="1400" u="none" strike="noStrike" dirty="0">
              <a:solidFill>
                <a:schemeClr val="tx1">
                  <a:lumMod val="75000"/>
                  <a:lumOff val="25000"/>
                </a:schemeClr>
              </a:solidFill>
            </a:endParaRPr>
          </a:p>
          <a:p>
            <a:pPr marL="285750" indent="-285750" fontAlgn="base">
              <a:lnSpc>
                <a:spcPct val="90000"/>
              </a:lnSpc>
              <a:buFont typeface="Wingdings 3" charset="2"/>
              <a:buChar char=""/>
            </a:pPr>
            <a:r>
              <a:rPr lang="en-US" sz="1600" u="none" strike="noStrike" dirty="0">
                <a:solidFill>
                  <a:schemeClr val="tx1">
                    <a:lumMod val="75000"/>
                    <a:lumOff val="25000"/>
                  </a:schemeClr>
                </a:solidFill>
                <a:effectLst/>
              </a:rPr>
              <a:t>Therefore ‘X’ is called the maximizing player And ‘0’ is called the minimizing player. </a:t>
            </a:r>
            <a:endParaRPr lang="en-US" sz="1600" dirty="0">
              <a:solidFill>
                <a:schemeClr val="tx1">
                  <a:lumMod val="75000"/>
                  <a:lumOff val="25000"/>
                </a:schemeClr>
              </a:solidFill>
            </a:endParaRPr>
          </a:p>
        </p:txBody>
      </p:sp>
      <p:pic>
        <p:nvPicPr>
          <p:cNvPr id="9" name="Picture 8">
            <a:extLst>
              <a:ext uri="{FF2B5EF4-FFF2-40B4-BE49-F238E27FC236}">
                <a16:creationId xmlns:a16="http://schemas.microsoft.com/office/drawing/2014/main" id="{D31FD951-6D35-4666-B0A8-87C2ACFE1969}"/>
              </a:ext>
            </a:extLst>
          </p:cNvPr>
          <p:cNvPicPr>
            <a:picLocks noChangeAspect="1"/>
          </p:cNvPicPr>
          <p:nvPr/>
        </p:nvPicPr>
        <p:blipFill>
          <a:blip r:embed="rId2"/>
          <a:stretch>
            <a:fillRect/>
          </a:stretch>
        </p:blipFill>
        <p:spPr>
          <a:xfrm>
            <a:off x="5303520" y="1347959"/>
            <a:ext cx="6400800" cy="4516094"/>
          </a:xfrm>
          <a:prstGeom prst="rect">
            <a:avLst/>
          </a:prstGeom>
        </p:spPr>
      </p:pic>
    </p:spTree>
    <p:extLst>
      <p:ext uri="{BB962C8B-B14F-4D97-AF65-F5344CB8AC3E}">
        <p14:creationId xmlns:p14="http://schemas.microsoft.com/office/powerpoint/2010/main" val="11789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C610954-1CAD-445B-AF1F-DBE5ACE63E0B}"/>
              </a:ext>
            </a:extLst>
          </p:cNvPr>
          <p:cNvSpPr>
            <a:spLocks noGrp="1"/>
          </p:cNvSpPr>
          <p:nvPr>
            <p:ph type="sldNum" sz="quarter" idx="12"/>
          </p:nvPr>
        </p:nvSpPr>
        <p:spPr/>
        <p:txBody>
          <a:bodyPr/>
          <a:lstStyle/>
          <a:p>
            <a:fld id="{A49DFD55-3C28-40EF-9E31-A92D2E4017FF}" type="slidenum">
              <a:rPr lang="en-US" smtClean="0"/>
              <a:pPr/>
              <a:t>33</a:t>
            </a:fld>
            <a:endParaRPr lang="en-US" dirty="0"/>
          </a:p>
        </p:txBody>
      </p:sp>
      <p:sp>
        <p:nvSpPr>
          <p:cNvPr id="112" name="Text Placeholder 2">
            <a:extLst>
              <a:ext uri="{FF2B5EF4-FFF2-40B4-BE49-F238E27FC236}">
                <a16:creationId xmlns:a16="http://schemas.microsoft.com/office/drawing/2014/main" id="{6950947C-E2E6-4059-820E-6247A5344B13}"/>
              </a:ext>
            </a:extLst>
          </p:cNvPr>
          <p:cNvSpPr>
            <a:spLocks noGrp="1"/>
          </p:cNvSpPr>
          <p:nvPr>
            <p:ph type="body" idx="4294967295"/>
          </p:nvPr>
        </p:nvSpPr>
        <p:spPr>
          <a:xfrm>
            <a:off x="4341437" y="3945339"/>
            <a:ext cx="334963" cy="403225"/>
          </a:xfrm>
        </p:spPr>
        <p:txBody>
          <a:bodyPr>
            <a:normAutofit fontScale="92500" lnSpcReduction="10000"/>
          </a:bodyPr>
          <a:lstStyle/>
          <a:p>
            <a:pPr marL="0" indent="0">
              <a:buNone/>
            </a:pPr>
            <a:r>
              <a:rPr lang="en-US" sz="2400" dirty="0"/>
              <a:t>0</a:t>
            </a:r>
          </a:p>
        </p:txBody>
      </p:sp>
      <p:cxnSp>
        <p:nvCxnSpPr>
          <p:cNvPr id="105" name="Straight Arrow Connector 104">
            <a:extLst>
              <a:ext uri="{FF2B5EF4-FFF2-40B4-BE49-F238E27FC236}">
                <a16:creationId xmlns:a16="http://schemas.microsoft.com/office/drawing/2014/main" id="{7B986FCF-77CB-48B6-9AEF-464389F58DF0}"/>
              </a:ext>
            </a:extLst>
          </p:cNvPr>
          <p:cNvCxnSpPr>
            <a:cxnSpLocks/>
          </p:cNvCxnSpPr>
          <p:nvPr/>
        </p:nvCxnSpPr>
        <p:spPr>
          <a:xfrm>
            <a:off x="1260728" y="4624773"/>
            <a:ext cx="6278880" cy="0"/>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109" name="Straight Connector 108">
            <a:extLst>
              <a:ext uri="{FF2B5EF4-FFF2-40B4-BE49-F238E27FC236}">
                <a16:creationId xmlns:a16="http://schemas.microsoft.com/office/drawing/2014/main" id="{98712FBB-91DB-4F68-9E11-CC196D96ECD8}"/>
              </a:ext>
            </a:extLst>
          </p:cNvPr>
          <p:cNvCxnSpPr/>
          <p:nvPr/>
        </p:nvCxnSpPr>
        <p:spPr>
          <a:xfrm>
            <a:off x="4521301" y="4406333"/>
            <a:ext cx="0" cy="436880"/>
          </a:xfrm>
          <a:prstGeom prst="line">
            <a:avLst/>
          </a:prstGeom>
          <a:ln/>
        </p:spPr>
        <p:style>
          <a:lnRef idx="3">
            <a:schemeClr val="dk1"/>
          </a:lnRef>
          <a:fillRef idx="0">
            <a:schemeClr val="dk1"/>
          </a:fillRef>
          <a:effectRef idx="2">
            <a:schemeClr val="dk1"/>
          </a:effectRef>
          <a:fontRef idx="minor">
            <a:schemeClr val="tx1"/>
          </a:fontRef>
        </p:style>
      </p:cxnSp>
      <p:cxnSp>
        <p:nvCxnSpPr>
          <p:cNvPr id="110" name="Straight Connector 109">
            <a:extLst>
              <a:ext uri="{FF2B5EF4-FFF2-40B4-BE49-F238E27FC236}">
                <a16:creationId xmlns:a16="http://schemas.microsoft.com/office/drawing/2014/main" id="{F7716915-F0A4-43B1-96FB-E3CDD193713D}"/>
              </a:ext>
            </a:extLst>
          </p:cNvPr>
          <p:cNvCxnSpPr/>
          <p:nvPr/>
        </p:nvCxnSpPr>
        <p:spPr>
          <a:xfrm>
            <a:off x="6729271" y="4406333"/>
            <a:ext cx="0" cy="436880"/>
          </a:xfrm>
          <a:prstGeom prst="line">
            <a:avLst/>
          </a:prstGeom>
          <a:ln/>
        </p:spPr>
        <p:style>
          <a:lnRef idx="3">
            <a:schemeClr val="dk1"/>
          </a:lnRef>
          <a:fillRef idx="0">
            <a:schemeClr val="dk1"/>
          </a:fillRef>
          <a:effectRef idx="2">
            <a:schemeClr val="dk1"/>
          </a:effectRef>
          <a:fontRef idx="minor">
            <a:schemeClr val="tx1"/>
          </a:fontRef>
        </p:style>
      </p:cxnSp>
      <p:cxnSp>
        <p:nvCxnSpPr>
          <p:cNvPr id="111" name="Straight Connector 110">
            <a:extLst>
              <a:ext uri="{FF2B5EF4-FFF2-40B4-BE49-F238E27FC236}">
                <a16:creationId xmlns:a16="http://schemas.microsoft.com/office/drawing/2014/main" id="{8B9C4D5B-1258-47BC-A121-39DE409489E8}"/>
              </a:ext>
            </a:extLst>
          </p:cNvPr>
          <p:cNvCxnSpPr/>
          <p:nvPr/>
        </p:nvCxnSpPr>
        <p:spPr>
          <a:xfrm>
            <a:off x="2130077" y="4406333"/>
            <a:ext cx="0" cy="436880"/>
          </a:xfrm>
          <a:prstGeom prst="line">
            <a:avLst/>
          </a:prstGeom>
          <a:ln/>
        </p:spPr>
        <p:style>
          <a:lnRef idx="3">
            <a:schemeClr val="dk1"/>
          </a:lnRef>
          <a:fillRef idx="0">
            <a:schemeClr val="dk1"/>
          </a:fillRef>
          <a:effectRef idx="2">
            <a:schemeClr val="dk1"/>
          </a:effectRef>
          <a:fontRef idx="minor">
            <a:schemeClr val="tx1"/>
          </a:fontRef>
        </p:style>
      </p:cxnSp>
      <p:sp>
        <p:nvSpPr>
          <p:cNvPr id="113" name="Text Placeholder 2">
            <a:extLst>
              <a:ext uri="{FF2B5EF4-FFF2-40B4-BE49-F238E27FC236}">
                <a16:creationId xmlns:a16="http://schemas.microsoft.com/office/drawing/2014/main" id="{DDC216C2-EBF5-4FA8-9A6C-207CC35DFD67}"/>
              </a:ext>
            </a:extLst>
          </p:cNvPr>
          <p:cNvSpPr txBox="1">
            <a:spLocks/>
          </p:cNvSpPr>
          <p:nvPr/>
        </p:nvSpPr>
        <p:spPr>
          <a:xfrm>
            <a:off x="1845597" y="3896368"/>
            <a:ext cx="568960" cy="56273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a:t>-1</a:t>
            </a:r>
          </a:p>
        </p:txBody>
      </p:sp>
      <p:sp>
        <p:nvSpPr>
          <p:cNvPr id="114" name="Text Placeholder 2">
            <a:extLst>
              <a:ext uri="{FF2B5EF4-FFF2-40B4-BE49-F238E27FC236}">
                <a16:creationId xmlns:a16="http://schemas.microsoft.com/office/drawing/2014/main" id="{5F71A353-8EC0-4B9C-B911-C8F6D5BED51D}"/>
              </a:ext>
            </a:extLst>
          </p:cNvPr>
          <p:cNvSpPr txBox="1">
            <a:spLocks/>
          </p:cNvSpPr>
          <p:nvPr/>
        </p:nvSpPr>
        <p:spPr>
          <a:xfrm>
            <a:off x="6535375" y="3926504"/>
            <a:ext cx="452192" cy="50736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a:t>1</a:t>
            </a:r>
          </a:p>
        </p:txBody>
      </p:sp>
      <p:sp>
        <p:nvSpPr>
          <p:cNvPr id="115" name="Text Placeholder 2">
            <a:extLst>
              <a:ext uri="{FF2B5EF4-FFF2-40B4-BE49-F238E27FC236}">
                <a16:creationId xmlns:a16="http://schemas.microsoft.com/office/drawing/2014/main" id="{AA22FCD1-DA8E-4819-8EF5-2038A97678AB}"/>
              </a:ext>
            </a:extLst>
          </p:cNvPr>
          <p:cNvSpPr txBox="1">
            <a:spLocks/>
          </p:cNvSpPr>
          <p:nvPr/>
        </p:nvSpPr>
        <p:spPr>
          <a:xfrm>
            <a:off x="2439077" y="3916737"/>
            <a:ext cx="253765" cy="56273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a:t>&lt;</a:t>
            </a:r>
          </a:p>
        </p:txBody>
      </p:sp>
      <p:sp>
        <p:nvSpPr>
          <p:cNvPr id="116" name="Text Placeholder 2">
            <a:extLst>
              <a:ext uri="{FF2B5EF4-FFF2-40B4-BE49-F238E27FC236}">
                <a16:creationId xmlns:a16="http://schemas.microsoft.com/office/drawing/2014/main" id="{CBC382B2-191E-47A1-A49E-9BFFA07BB049}"/>
              </a:ext>
            </a:extLst>
          </p:cNvPr>
          <p:cNvSpPr txBox="1">
            <a:spLocks/>
          </p:cNvSpPr>
          <p:nvPr/>
        </p:nvSpPr>
        <p:spPr>
          <a:xfrm>
            <a:off x="5420369" y="3926504"/>
            <a:ext cx="381827" cy="56273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a:t>&lt;</a:t>
            </a:r>
          </a:p>
        </p:txBody>
      </p:sp>
      <p:sp>
        <p:nvSpPr>
          <p:cNvPr id="117" name="Text Placeholder 2">
            <a:extLst>
              <a:ext uri="{FF2B5EF4-FFF2-40B4-BE49-F238E27FC236}">
                <a16:creationId xmlns:a16="http://schemas.microsoft.com/office/drawing/2014/main" id="{E1BE625E-6DAD-46F8-B173-2A7D1336969D}"/>
              </a:ext>
            </a:extLst>
          </p:cNvPr>
          <p:cNvSpPr txBox="1">
            <a:spLocks/>
          </p:cNvSpPr>
          <p:nvPr/>
        </p:nvSpPr>
        <p:spPr>
          <a:xfrm>
            <a:off x="1693876" y="2784425"/>
            <a:ext cx="872402" cy="56273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a:solidFill>
                  <a:srgbClr val="FF0000"/>
                </a:solidFill>
              </a:rPr>
              <a:t>BAD</a:t>
            </a:r>
          </a:p>
        </p:txBody>
      </p:sp>
      <p:sp>
        <p:nvSpPr>
          <p:cNvPr id="118" name="Text Placeholder 2">
            <a:extLst>
              <a:ext uri="{FF2B5EF4-FFF2-40B4-BE49-F238E27FC236}">
                <a16:creationId xmlns:a16="http://schemas.microsoft.com/office/drawing/2014/main" id="{06435E97-2EA1-4AD0-A706-601433459EFC}"/>
              </a:ext>
            </a:extLst>
          </p:cNvPr>
          <p:cNvSpPr txBox="1">
            <a:spLocks/>
          </p:cNvSpPr>
          <p:nvPr/>
        </p:nvSpPr>
        <p:spPr>
          <a:xfrm>
            <a:off x="6039204" y="2766249"/>
            <a:ext cx="1236991" cy="56273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a:solidFill>
                  <a:srgbClr val="00B050"/>
                </a:solidFill>
              </a:rPr>
              <a:t>GOOD</a:t>
            </a:r>
          </a:p>
        </p:txBody>
      </p:sp>
      <p:sp>
        <p:nvSpPr>
          <p:cNvPr id="119" name="Text Placeholder 2">
            <a:extLst>
              <a:ext uri="{FF2B5EF4-FFF2-40B4-BE49-F238E27FC236}">
                <a16:creationId xmlns:a16="http://schemas.microsoft.com/office/drawing/2014/main" id="{9E552838-33B5-44BD-B237-535B3091B5F9}"/>
              </a:ext>
            </a:extLst>
          </p:cNvPr>
          <p:cNvSpPr txBox="1">
            <a:spLocks/>
          </p:cNvSpPr>
          <p:nvPr/>
        </p:nvSpPr>
        <p:spPr>
          <a:xfrm>
            <a:off x="3757431" y="2765826"/>
            <a:ext cx="1504948" cy="56273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a:solidFill>
                  <a:srgbClr val="FFC000"/>
                </a:solidFill>
              </a:rPr>
              <a:t>NEUTRAL</a:t>
            </a:r>
          </a:p>
        </p:txBody>
      </p:sp>
      <p:cxnSp>
        <p:nvCxnSpPr>
          <p:cNvPr id="120" name="Straight Connector 119">
            <a:extLst>
              <a:ext uri="{FF2B5EF4-FFF2-40B4-BE49-F238E27FC236}">
                <a16:creationId xmlns:a16="http://schemas.microsoft.com/office/drawing/2014/main" id="{36A14C2B-3ADB-4EE7-B0B6-B123F016D13C}"/>
              </a:ext>
            </a:extLst>
          </p:cNvPr>
          <p:cNvCxnSpPr>
            <a:cxnSpLocks/>
          </p:cNvCxnSpPr>
          <p:nvPr/>
        </p:nvCxnSpPr>
        <p:spPr>
          <a:xfrm>
            <a:off x="3256667" y="4497899"/>
            <a:ext cx="0" cy="260532"/>
          </a:xfrm>
          <a:prstGeom prst="line">
            <a:avLst/>
          </a:prstGeom>
          <a:ln/>
        </p:spPr>
        <p:style>
          <a:lnRef idx="3">
            <a:schemeClr val="dk1"/>
          </a:lnRef>
          <a:fillRef idx="0">
            <a:schemeClr val="dk1"/>
          </a:fillRef>
          <a:effectRef idx="2">
            <a:schemeClr val="dk1"/>
          </a:effectRef>
          <a:fontRef idx="minor">
            <a:schemeClr val="tx1"/>
          </a:fontRef>
        </p:style>
      </p:cxnSp>
      <p:sp>
        <p:nvSpPr>
          <p:cNvPr id="121" name="Text Placeholder 2">
            <a:extLst>
              <a:ext uri="{FF2B5EF4-FFF2-40B4-BE49-F238E27FC236}">
                <a16:creationId xmlns:a16="http://schemas.microsoft.com/office/drawing/2014/main" id="{B11816E7-C551-45F3-B42E-BA9E77B82B69}"/>
              </a:ext>
            </a:extLst>
          </p:cNvPr>
          <p:cNvSpPr txBox="1">
            <a:spLocks/>
          </p:cNvSpPr>
          <p:nvPr/>
        </p:nvSpPr>
        <p:spPr>
          <a:xfrm>
            <a:off x="3518009" y="3916737"/>
            <a:ext cx="253765" cy="56273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a:t>&lt;</a:t>
            </a:r>
          </a:p>
        </p:txBody>
      </p:sp>
      <p:sp>
        <p:nvSpPr>
          <p:cNvPr id="122" name="Text Placeholder 2">
            <a:extLst>
              <a:ext uri="{FF2B5EF4-FFF2-40B4-BE49-F238E27FC236}">
                <a16:creationId xmlns:a16="http://schemas.microsoft.com/office/drawing/2014/main" id="{1532C64B-63F4-423D-8724-5F6041478577}"/>
              </a:ext>
            </a:extLst>
          </p:cNvPr>
          <p:cNvSpPr txBox="1">
            <a:spLocks/>
          </p:cNvSpPr>
          <p:nvPr/>
        </p:nvSpPr>
        <p:spPr>
          <a:xfrm>
            <a:off x="2901611" y="3926504"/>
            <a:ext cx="722142" cy="30186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a:t>0.5</a:t>
            </a:r>
          </a:p>
        </p:txBody>
      </p:sp>
      <p:cxnSp>
        <p:nvCxnSpPr>
          <p:cNvPr id="170" name="Straight Arrow Connector 169">
            <a:extLst>
              <a:ext uri="{FF2B5EF4-FFF2-40B4-BE49-F238E27FC236}">
                <a16:creationId xmlns:a16="http://schemas.microsoft.com/office/drawing/2014/main" id="{F0DCF961-4E65-47F6-9A67-751639801758}"/>
              </a:ext>
            </a:extLst>
          </p:cNvPr>
          <p:cNvCxnSpPr>
            <a:cxnSpLocks/>
          </p:cNvCxnSpPr>
          <p:nvPr/>
        </p:nvCxnSpPr>
        <p:spPr>
          <a:xfrm>
            <a:off x="1260728" y="3642064"/>
            <a:ext cx="6278880" cy="0"/>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171" name="Straight Connector 170">
            <a:extLst>
              <a:ext uri="{FF2B5EF4-FFF2-40B4-BE49-F238E27FC236}">
                <a16:creationId xmlns:a16="http://schemas.microsoft.com/office/drawing/2014/main" id="{74CD4FC6-E498-4B4B-AAD8-0942D23604D9}"/>
              </a:ext>
            </a:extLst>
          </p:cNvPr>
          <p:cNvCxnSpPr/>
          <p:nvPr/>
        </p:nvCxnSpPr>
        <p:spPr>
          <a:xfrm>
            <a:off x="4521301" y="3423624"/>
            <a:ext cx="0" cy="436880"/>
          </a:xfrm>
          <a:prstGeom prst="line">
            <a:avLst/>
          </a:prstGeom>
          <a:ln/>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318CB7DB-74CE-45A6-9119-BDC5B8AC1B3C}"/>
              </a:ext>
            </a:extLst>
          </p:cNvPr>
          <p:cNvCxnSpPr/>
          <p:nvPr/>
        </p:nvCxnSpPr>
        <p:spPr>
          <a:xfrm>
            <a:off x="6729271" y="3423624"/>
            <a:ext cx="0" cy="436880"/>
          </a:xfrm>
          <a:prstGeom prst="line">
            <a:avLst/>
          </a:prstGeom>
          <a:ln/>
        </p:spPr>
        <p:style>
          <a:lnRef idx="3">
            <a:schemeClr val="dk1"/>
          </a:lnRef>
          <a:fillRef idx="0">
            <a:schemeClr val="dk1"/>
          </a:fillRef>
          <a:effectRef idx="2">
            <a:schemeClr val="dk1"/>
          </a:effectRef>
          <a:fontRef idx="minor">
            <a:schemeClr val="tx1"/>
          </a:fontRef>
        </p:style>
      </p:cxnSp>
      <p:cxnSp>
        <p:nvCxnSpPr>
          <p:cNvPr id="173" name="Straight Connector 172">
            <a:extLst>
              <a:ext uri="{FF2B5EF4-FFF2-40B4-BE49-F238E27FC236}">
                <a16:creationId xmlns:a16="http://schemas.microsoft.com/office/drawing/2014/main" id="{23128609-7F37-4372-B4E4-72A0C077B714}"/>
              </a:ext>
            </a:extLst>
          </p:cNvPr>
          <p:cNvCxnSpPr/>
          <p:nvPr/>
        </p:nvCxnSpPr>
        <p:spPr>
          <a:xfrm>
            <a:off x="2130077" y="3423624"/>
            <a:ext cx="0" cy="436880"/>
          </a:xfrm>
          <a:prstGeom prst="line">
            <a:avLst/>
          </a:prstGeom>
          <a:ln/>
        </p:spPr>
        <p:style>
          <a:lnRef idx="3">
            <a:schemeClr val="dk1"/>
          </a:lnRef>
          <a:fillRef idx="0">
            <a:schemeClr val="dk1"/>
          </a:fillRef>
          <a:effectRef idx="2">
            <a:schemeClr val="dk1"/>
          </a:effectRef>
          <a:fontRef idx="minor">
            <a:schemeClr val="tx1"/>
          </a:fontRef>
        </p:style>
      </p:cxnSp>
      <p:cxnSp>
        <p:nvCxnSpPr>
          <p:cNvPr id="174" name="Straight Connector 173">
            <a:extLst>
              <a:ext uri="{FF2B5EF4-FFF2-40B4-BE49-F238E27FC236}">
                <a16:creationId xmlns:a16="http://schemas.microsoft.com/office/drawing/2014/main" id="{146B44D3-E72C-405E-8B0F-108112DCD2DE}"/>
              </a:ext>
            </a:extLst>
          </p:cNvPr>
          <p:cNvCxnSpPr>
            <a:cxnSpLocks/>
          </p:cNvCxnSpPr>
          <p:nvPr/>
        </p:nvCxnSpPr>
        <p:spPr>
          <a:xfrm>
            <a:off x="3256667" y="3515190"/>
            <a:ext cx="0" cy="260532"/>
          </a:xfrm>
          <a:prstGeom prst="line">
            <a:avLst/>
          </a:prstGeom>
          <a:ln/>
        </p:spPr>
        <p:style>
          <a:lnRef idx="3">
            <a:schemeClr val="dk1"/>
          </a:lnRef>
          <a:fillRef idx="0">
            <a:schemeClr val="dk1"/>
          </a:fillRef>
          <a:effectRef idx="2">
            <a:schemeClr val="dk1"/>
          </a:effectRef>
          <a:fontRef idx="minor">
            <a:schemeClr val="tx1"/>
          </a:fontRef>
        </p:style>
      </p:cxnSp>
      <p:sp>
        <p:nvSpPr>
          <p:cNvPr id="175" name="Text Placeholder 2">
            <a:extLst>
              <a:ext uri="{FF2B5EF4-FFF2-40B4-BE49-F238E27FC236}">
                <a16:creationId xmlns:a16="http://schemas.microsoft.com/office/drawing/2014/main" id="{B9804682-7772-4A73-B41D-215093849C03}"/>
              </a:ext>
            </a:extLst>
          </p:cNvPr>
          <p:cNvSpPr txBox="1">
            <a:spLocks/>
          </p:cNvSpPr>
          <p:nvPr/>
        </p:nvSpPr>
        <p:spPr>
          <a:xfrm>
            <a:off x="6403794" y="5187528"/>
            <a:ext cx="872402" cy="56273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a:solidFill>
                  <a:srgbClr val="FF0000"/>
                </a:solidFill>
              </a:rPr>
              <a:t>BAD</a:t>
            </a:r>
          </a:p>
        </p:txBody>
      </p:sp>
      <p:sp>
        <p:nvSpPr>
          <p:cNvPr id="176" name="Text Placeholder 2">
            <a:extLst>
              <a:ext uri="{FF2B5EF4-FFF2-40B4-BE49-F238E27FC236}">
                <a16:creationId xmlns:a16="http://schemas.microsoft.com/office/drawing/2014/main" id="{195A6C7F-32A8-47E6-937C-93F46AC6752B}"/>
              </a:ext>
            </a:extLst>
          </p:cNvPr>
          <p:cNvSpPr txBox="1">
            <a:spLocks/>
          </p:cNvSpPr>
          <p:nvPr/>
        </p:nvSpPr>
        <p:spPr>
          <a:xfrm>
            <a:off x="1693876" y="5160443"/>
            <a:ext cx="1280273" cy="56273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a:solidFill>
                  <a:srgbClr val="00B050"/>
                </a:solidFill>
              </a:rPr>
              <a:t>GOOD</a:t>
            </a:r>
          </a:p>
        </p:txBody>
      </p:sp>
      <p:sp>
        <p:nvSpPr>
          <p:cNvPr id="177" name="Text Placeholder 2">
            <a:extLst>
              <a:ext uri="{FF2B5EF4-FFF2-40B4-BE49-F238E27FC236}">
                <a16:creationId xmlns:a16="http://schemas.microsoft.com/office/drawing/2014/main" id="{BA15AB14-F3DF-4025-95F9-C74215C60177}"/>
              </a:ext>
            </a:extLst>
          </p:cNvPr>
          <p:cNvSpPr txBox="1">
            <a:spLocks/>
          </p:cNvSpPr>
          <p:nvPr/>
        </p:nvSpPr>
        <p:spPr>
          <a:xfrm>
            <a:off x="3936501" y="5160443"/>
            <a:ext cx="1504948" cy="56273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a:solidFill>
                  <a:srgbClr val="FFC000"/>
                </a:solidFill>
              </a:rPr>
              <a:t>NEUTRAL</a:t>
            </a:r>
          </a:p>
        </p:txBody>
      </p:sp>
      <p:sp>
        <p:nvSpPr>
          <p:cNvPr id="178" name="Oval 177">
            <a:extLst>
              <a:ext uri="{FF2B5EF4-FFF2-40B4-BE49-F238E27FC236}">
                <a16:creationId xmlns:a16="http://schemas.microsoft.com/office/drawing/2014/main" id="{D2152B16-ED97-47A3-8D42-CFFF8679F79D}"/>
              </a:ext>
            </a:extLst>
          </p:cNvPr>
          <p:cNvSpPr/>
          <p:nvPr/>
        </p:nvSpPr>
        <p:spPr>
          <a:xfrm>
            <a:off x="8340113" y="2088388"/>
            <a:ext cx="2206556" cy="1645231"/>
          </a:xfrm>
          <a:prstGeom prst="ellipse">
            <a:avLst/>
          </a:prstGeom>
          <a:solidFill>
            <a:schemeClr val="accent4">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MAXIMIZINGPLAYER </a:t>
            </a:r>
          </a:p>
        </p:txBody>
      </p:sp>
      <p:sp>
        <p:nvSpPr>
          <p:cNvPr id="179" name="Multiplication Sign 178">
            <a:extLst>
              <a:ext uri="{FF2B5EF4-FFF2-40B4-BE49-F238E27FC236}">
                <a16:creationId xmlns:a16="http://schemas.microsoft.com/office/drawing/2014/main" id="{7B961626-9381-4FD9-94C9-13FF16782B08}"/>
              </a:ext>
            </a:extLst>
          </p:cNvPr>
          <p:cNvSpPr/>
          <p:nvPr/>
        </p:nvSpPr>
        <p:spPr>
          <a:xfrm>
            <a:off x="9904776" y="2911003"/>
            <a:ext cx="258417" cy="248479"/>
          </a:xfrm>
          <a:prstGeom prst="mathMultiply">
            <a:avLst/>
          </a:prstGeom>
          <a:solidFill>
            <a:srgbClr val="1127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Oval 179">
            <a:extLst>
              <a:ext uri="{FF2B5EF4-FFF2-40B4-BE49-F238E27FC236}">
                <a16:creationId xmlns:a16="http://schemas.microsoft.com/office/drawing/2014/main" id="{72513820-C6A0-4D26-92D4-1FE88E56D15A}"/>
              </a:ext>
            </a:extLst>
          </p:cNvPr>
          <p:cNvSpPr/>
          <p:nvPr/>
        </p:nvSpPr>
        <p:spPr>
          <a:xfrm>
            <a:off x="8201771" y="4619194"/>
            <a:ext cx="2158011" cy="1645231"/>
          </a:xfrm>
          <a:prstGeom prst="ellipse">
            <a:avLst/>
          </a:prstGeom>
          <a:solidFill>
            <a:schemeClr val="accent4">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MINIMIZINGPLAYER </a:t>
            </a:r>
          </a:p>
        </p:txBody>
      </p:sp>
      <p:sp>
        <p:nvSpPr>
          <p:cNvPr id="182" name="Flowchart: Connector 181">
            <a:extLst>
              <a:ext uri="{FF2B5EF4-FFF2-40B4-BE49-F238E27FC236}">
                <a16:creationId xmlns:a16="http://schemas.microsoft.com/office/drawing/2014/main" id="{79ABA95D-0B61-4B68-BC4B-1A96000C5B70}"/>
              </a:ext>
            </a:extLst>
          </p:cNvPr>
          <p:cNvSpPr/>
          <p:nvPr/>
        </p:nvSpPr>
        <p:spPr>
          <a:xfrm>
            <a:off x="9785103" y="5531039"/>
            <a:ext cx="119673" cy="116869"/>
          </a:xfrm>
          <a:prstGeom prst="flowChartConnector">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751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EEA6B06-37BF-43FC-9986-67E8966764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5" name="Rectangle 14">
              <a:extLst>
                <a:ext uri="{FF2B5EF4-FFF2-40B4-BE49-F238E27FC236}">
                  <a16:creationId xmlns:a16="http://schemas.microsoft.com/office/drawing/2014/main" id="{D932D0FE-76FF-4860-ACE3-458B2BB90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E5D4D113-E6B9-4BCC-8EE7-ABFD7E942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909219B5-F7D1-4ED7-8DC1-CE442F43E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A0E47095-D247-457B-8082-990F3184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E2DAA052-A50D-47AE-87C9-AAAB2A38F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3053F849-6CC2-45B1-B2CA-CCD77F862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a:extLst>
                <a:ext uri="{FF2B5EF4-FFF2-40B4-BE49-F238E27FC236}">
                  <a16:creationId xmlns:a16="http://schemas.microsoft.com/office/drawing/2014/main" id="{86B102DE-9EA5-422F-910A-E4E2F0A594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3" name="Rectangle 22">
            <a:extLst>
              <a:ext uri="{FF2B5EF4-FFF2-40B4-BE49-F238E27FC236}">
                <a16:creationId xmlns:a16="http://schemas.microsoft.com/office/drawing/2014/main" id="{23D9DFF9-99E4-4FE6-9EAC-F1D7A7DFA5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Title 8">
            <a:extLst>
              <a:ext uri="{FF2B5EF4-FFF2-40B4-BE49-F238E27FC236}">
                <a16:creationId xmlns:a16="http://schemas.microsoft.com/office/drawing/2014/main" id="{B4F03E67-DF46-4145-AEB2-81401C17A7B0}"/>
              </a:ext>
            </a:extLst>
          </p:cNvPr>
          <p:cNvSpPr>
            <a:spLocks noGrp="1"/>
          </p:cNvSpPr>
          <p:nvPr>
            <p:ph type="title"/>
          </p:nvPr>
        </p:nvSpPr>
        <p:spPr>
          <a:xfrm>
            <a:off x="695509" y="577494"/>
            <a:ext cx="8825658" cy="586380"/>
          </a:xfrm>
        </p:spPr>
        <p:txBody>
          <a:bodyPr vert="horz" lIns="91440" tIns="45720" rIns="91440" bIns="45720" rtlCol="0" anchor="b">
            <a:normAutofit/>
          </a:bodyPr>
          <a:lstStyle/>
          <a:p>
            <a:pPr marL="571500" indent="-571500">
              <a:lnSpc>
                <a:spcPct val="90000"/>
              </a:lnSpc>
            </a:pPr>
            <a:r>
              <a:rPr lang="en-US" u="sng" dirty="0">
                <a:latin typeface="Amasis MT Pro Black" panose="02040A04050005020304" pitchFamily="18" charset="0"/>
              </a:rPr>
              <a:t>find_best_move() function</a:t>
            </a:r>
          </a:p>
        </p:txBody>
      </p:sp>
      <p:sp>
        <p:nvSpPr>
          <p:cNvPr id="6" name="Slide Number Placeholder 5">
            <a:extLst>
              <a:ext uri="{FF2B5EF4-FFF2-40B4-BE49-F238E27FC236}">
                <a16:creationId xmlns:a16="http://schemas.microsoft.com/office/drawing/2014/main" id="{4301026C-88A3-4009-B1BA-E363A535619D}"/>
              </a:ext>
            </a:extLst>
          </p:cNvPr>
          <p:cNvSpPr>
            <a:spLocks noGrp="1"/>
          </p:cNvSpPr>
          <p:nvPr>
            <p:ph type="sldNum" sz="quarter" idx="12"/>
          </p:nvPr>
        </p:nvSpPr>
        <p:spPr>
          <a:xfrm>
            <a:off x="10351008" y="292608"/>
            <a:ext cx="838199" cy="767687"/>
          </a:xfrm>
        </p:spPr>
        <p:txBody>
          <a:bodyPr vert="horz" lIns="91440" tIns="45720" rIns="91440" bIns="45720" rtlCol="0" anchor="b">
            <a:normAutofit/>
          </a:bodyPr>
          <a:lstStyle/>
          <a:p>
            <a:pPr>
              <a:spcAft>
                <a:spcPts val="600"/>
              </a:spcAft>
            </a:pPr>
            <a:fld id="{A49DFD55-3C28-40EF-9E31-A92D2E4017FF}" type="slidenum">
              <a:rPr lang="en-US">
                <a:latin typeface="+mj-lt"/>
              </a:rPr>
              <a:pPr>
                <a:spcAft>
                  <a:spcPts val="600"/>
                </a:spcAft>
              </a:pPr>
              <a:t>34</a:t>
            </a:fld>
            <a:endParaRPr lang="en-US" dirty="0">
              <a:latin typeface="+mj-lt"/>
            </a:endParaRPr>
          </a:p>
        </p:txBody>
      </p:sp>
      <p:pic>
        <p:nvPicPr>
          <p:cNvPr id="12" name="Picture 11" descr="Text&#10;&#10;Description automatically generated">
            <a:extLst>
              <a:ext uri="{FF2B5EF4-FFF2-40B4-BE49-F238E27FC236}">
                <a16:creationId xmlns:a16="http://schemas.microsoft.com/office/drawing/2014/main" id="{78F40761-2D86-407E-B161-C054567DD00F}"/>
              </a:ext>
            </a:extLst>
          </p:cNvPr>
          <p:cNvPicPr>
            <a:picLocks noChangeAspect="1"/>
          </p:cNvPicPr>
          <p:nvPr/>
        </p:nvPicPr>
        <p:blipFill>
          <a:blip r:embed="rId4"/>
          <a:stretch>
            <a:fillRect/>
          </a:stretch>
        </p:blipFill>
        <p:spPr>
          <a:xfrm>
            <a:off x="873760" y="1574294"/>
            <a:ext cx="10249852" cy="4359591"/>
          </a:xfrm>
          <a:prstGeom prst="rect">
            <a:avLst/>
          </a:prstGeom>
        </p:spPr>
      </p:pic>
    </p:spTree>
    <p:extLst>
      <p:ext uri="{BB962C8B-B14F-4D97-AF65-F5344CB8AC3E}">
        <p14:creationId xmlns:p14="http://schemas.microsoft.com/office/powerpoint/2010/main" val="104085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EEA6B06-37BF-43FC-9986-67E8966764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5" name="Rectangle 14">
              <a:extLst>
                <a:ext uri="{FF2B5EF4-FFF2-40B4-BE49-F238E27FC236}">
                  <a16:creationId xmlns:a16="http://schemas.microsoft.com/office/drawing/2014/main" id="{D932D0FE-76FF-4860-ACE3-458B2BB90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E5D4D113-E6B9-4BCC-8EE7-ABFD7E942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909219B5-F7D1-4ED7-8DC1-CE442F43E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A0E47095-D247-457B-8082-990F3184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E2DAA052-A50D-47AE-87C9-AAAB2A38F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3053F849-6CC2-45B1-B2CA-CCD77F862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a:extLst>
                <a:ext uri="{FF2B5EF4-FFF2-40B4-BE49-F238E27FC236}">
                  <a16:creationId xmlns:a16="http://schemas.microsoft.com/office/drawing/2014/main" id="{86B102DE-9EA5-422F-910A-E4E2F0A594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3" name="Rectangle 22">
            <a:extLst>
              <a:ext uri="{FF2B5EF4-FFF2-40B4-BE49-F238E27FC236}">
                <a16:creationId xmlns:a16="http://schemas.microsoft.com/office/drawing/2014/main" id="{23D9DFF9-99E4-4FE6-9EAC-F1D7A7DFA5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Title 8">
            <a:extLst>
              <a:ext uri="{FF2B5EF4-FFF2-40B4-BE49-F238E27FC236}">
                <a16:creationId xmlns:a16="http://schemas.microsoft.com/office/drawing/2014/main" id="{B4F03E67-DF46-4145-AEB2-81401C17A7B0}"/>
              </a:ext>
            </a:extLst>
          </p:cNvPr>
          <p:cNvSpPr>
            <a:spLocks noGrp="1"/>
          </p:cNvSpPr>
          <p:nvPr>
            <p:ph type="title"/>
          </p:nvPr>
        </p:nvSpPr>
        <p:spPr>
          <a:xfrm>
            <a:off x="695509" y="841654"/>
            <a:ext cx="8825658" cy="569248"/>
          </a:xfrm>
        </p:spPr>
        <p:txBody>
          <a:bodyPr vert="horz" lIns="91440" tIns="45720" rIns="91440" bIns="45720" rtlCol="0" anchor="b">
            <a:normAutofit fontScale="90000"/>
          </a:bodyPr>
          <a:lstStyle/>
          <a:p>
            <a:pPr marL="571500" indent="-571500">
              <a:lnSpc>
                <a:spcPct val="90000"/>
              </a:lnSpc>
              <a:buFont typeface="Wingdings" panose="05000000000000000000" pitchFamily="2" charset="2"/>
              <a:buChar char="q"/>
            </a:pPr>
            <a:r>
              <a:rPr lang="en-US" dirty="0">
                <a:latin typeface="Amasis MT Pro Black" panose="02040A04050005020304" pitchFamily="18" charset="0"/>
              </a:rPr>
              <a:t>minimax() function</a:t>
            </a:r>
          </a:p>
        </p:txBody>
      </p:sp>
      <p:sp>
        <p:nvSpPr>
          <p:cNvPr id="6" name="Slide Number Placeholder 5">
            <a:extLst>
              <a:ext uri="{FF2B5EF4-FFF2-40B4-BE49-F238E27FC236}">
                <a16:creationId xmlns:a16="http://schemas.microsoft.com/office/drawing/2014/main" id="{4301026C-88A3-4009-B1BA-E363A535619D}"/>
              </a:ext>
            </a:extLst>
          </p:cNvPr>
          <p:cNvSpPr>
            <a:spLocks noGrp="1"/>
          </p:cNvSpPr>
          <p:nvPr>
            <p:ph type="sldNum" sz="quarter" idx="12"/>
          </p:nvPr>
        </p:nvSpPr>
        <p:spPr>
          <a:xfrm>
            <a:off x="10361612" y="434072"/>
            <a:ext cx="838199" cy="745258"/>
          </a:xfrm>
        </p:spPr>
        <p:txBody>
          <a:bodyPr vert="horz" lIns="91440" tIns="45720" rIns="91440" bIns="45720" rtlCol="0" anchor="b">
            <a:normAutofit/>
          </a:bodyPr>
          <a:lstStyle/>
          <a:p>
            <a:pPr>
              <a:spcAft>
                <a:spcPts val="600"/>
              </a:spcAft>
            </a:pPr>
            <a:fld id="{A49DFD55-3C28-40EF-9E31-A92D2E4017FF}" type="slidenum">
              <a:rPr lang="en-US">
                <a:latin typeface="+mj-lt"/>
              </a:rPr>
              <a:pPr>
                <a:spcAft>
                  <a:spcPts val="600"/>
                </a:spcAft>
              </a:pPr>
              <a:t>35</a:t>
            </a:fld>
            <a:endParaRPr lang="en-US" dirty="0">
              <a:latin typeface="+mj-lt"/>
            </a:endParaRPr>
          </a:p>
        </p:txBody>
      </p:sp>
      <p:pic>
        <p:nvPicPr>
          <p:cNvPr id="3" name="Picture 2" descr="Text&#10;&#10;Description automatically generated">
            <a:extLst>
              <a:ext uri="{FF2B5EF4-FFF2-40B4-BE49-F238E27FC236}">
                <a16:creationId xmlns:a16="http://schemas.microsoft.com/office/drawing/2014/main" id="{333CD868-8256-404D-A70E-D2BE7011621B}"/>
              </a:ext>
            </a:extLst>
          </p:cNvPr>
          <p:cNvPicPr>
            <a:picLocks noChangeAspect="1"/>
          </p:cNvPicPr>
          <p:nvPr/>
        </p:nvPicPr>
        <p:blipFill>
          <a:blip r:embed="rId4"/>
          <a:stretch>
            <a:fillRect/>
          </a:stretch>
        </p:blipFill>
        <p:spPr>
          <a:xfrm>
            <a:off x="763588" y="1749955"/>
            <a:ext cx="10664824" cy="4367991"/>
          </a:xfrm>
          <a:prstGeom prst="rect">
            <a:avLst/>
          </a:prstGeom>
        </p:spPr>
      </p:pic>
    </p:spTree>
    <p:extLst>
      <p:ext uri="{BB962C8B-B14F-4D97-AF65-F5344CB8AC3E}">
        <p14:creationId xmlns:p14="http://schemas.microsoft.com/office/powerpoint/2010/main" val="2388211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EEA6B06-37BF-43FC-9986-67E8966764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5" name="Rectangle 14">
              <a:extLst>
                <a:ext uri="{FF2B5EF4-FFF2-40B4-BE49-F238E27FC236}">
                  <a16:creationId xmlns:a16="http://schemas.microsoft.com/office/drawing/2014/main" id="{D932D0FE-76FF-4860-ACE3-458B2BB90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E5D4D113-E6B9-4BCC-8EE7-ABFD7E942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909219B5-F7D1-4ED7-8DC1-CE442F43E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A0E47095-D247-457B-8082-990F3184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E2DAA052-A50D-47AE-87C9-AAAB2A38F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3053F849-6CC2-45B1-B2CA-CCD77F862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a:extLst>
                <a:ext uri="{FF2B5EF4-FFF2-40B4-BE49-F238E27FC236}">
                  <a16:creationId xmlns:a16="http://schemas.microsoft.com/office/drawing/2014/main" id="{86B102DE-9EA5-422F-910A-E4E2F0A594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3" name="Rectangle 22">
            <a:extLst>
              <a:ext uri="{FF2B5EF4-FFF2-40B4-BE49-F238E27FC236}">
                <a16:creationId xmlns:a16="http://schemas.microsoft.com/office/drawing/2014/main" id="{23D9DFF9-99E4-4FE6-9EAC-F1D7A7DFA5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Title 8">
            <a:extLst>
              <a:ext uri="{FF2B5EF4-FFF2-40B4-BE49-F238E27FC236}">
                <a16:creationId xmlns:a16="http://schemas.microsoft.com/office/drawing/2014/main" id="{B4F03E67-DF46-4145-AEB2-81401C17A7B0}"/>
              </a:ext>
            </a:extLst>
          </p:cNvPr>
          <p:cNvSpPr>
            <a:spLocks noGrp="1"/>
          </p:cNvSpPr>
          <p:nvPr>
            <p:ph type="title"/>
          </p:nvPr>
        </p:nvSpPr>
        <p:spPr>
          <a:xfrm>
            <a:off x="695509" y="920227"/>
            <a:ext cx="3497080" cy="569248"/>
          </a:xfrm>
        </p:spPr>
        <p:txBody>
          <a:bodyPr vert="horz" lIns="91440" tIns="45720" rIns="91440" bIns="45720" rtlCol="0" anchor="b">
            <a:normAutofit/>
          </a:bodyPr>
          <a:lstStyle/>
          <a:p>
            <a:pPr marL="571500" indent="-571500">
              <a:lnSpc>
                <a:spcPct val="90000"/>
              </a:lnSpc>
              <a:buFont typeface="Wingdings" panose="05000000000000000000" pitchFamily="2" charset="2"/>
              <a:buChar char="q"/>
            </a:pPr>
            <a:r>
              <a:rPr lang="en-US" sz="2700" dirty="0">
                <a:latin typeface="Amasis MT Pro Black" panose="02040A04050005020304" pitchFamily="18" charset="0"/>
              </a:rPr>
              <a:t>BASE CASE</a:t>
            </a:r>
          </a:p>
        </p:txBody>
      </p:sp>
      <p:sp>
        <p:nvSpPr>
          <p:cNvPr id="6" name="Slide Number Placeholder 5">
            <a:extLst>
              <a:ext uri="{FF2B5EF4-FFF2-40B4-BE49-F238E27FC236}">
                <a16:creationId xmlns:a16="http://schemas.microsoft.com/office/drawing/2014/main" id="{4301026C-88A3-4009-B1BA-E363A535619D}"/>
              </a:ext>
            </a:extLst>
          </p:cNvPr>
          <p:cNvSpPr>
            <a:spLocks noGrp="1"/>
          </p:cNvSpPr>
          <p:nvPr>
            <p:ph type="sldNum" sz="quarter" idx="12"/>
          </p:nvPr>
        </p:nvSpPr>
        <p:spPr>
          <a:xfrm>
            <a:off x="10361612" y="434072"/>
            <a:ext cx="838199" cy="745258"/>
          </a:xfrm>
        </p:spPr>
        <p:txBody>
          <a:bodyPr vert="horz" lIns="91440" tIns="45720" rIns="91440" bIns="45720" rtlCol="0" anchor="b">
            <a:normAutofit/>
          </a:bodyPr>
          <a:lstStyle/>
          <a:p>
            <a:pPr>
              <a:spcAft>
                <a:spcPts val="600"/>
              </a:spcAft>
            </a:pPr>
            <a:fld id="{A49DFD55-3C28-40EF-9E31-A92D2E4017FF}" type="slidenum">
              <a:rPr lang="en-US">
                <a:latin typeface="+mj-lt"/>
              </a:rPr>
              <a:pPr>
                <a:spcAft>
                  <a:spcPts val="600"/>
                </a:spcAft>
              </a:pPr>
              <a:t>36</a:t>
            </a:fld>
            <a:endParaRPr lang="en-US" dirty="0">
              <a:latin typeface="+mj-lt"/>
            </a:endParaRPr>
          </a:p>
        </p:txBody>
      </p:sp>
      <p:pic>
        <p:nvPicPr>
          <p:cNvPr id="4" name="Picture 3" descr="Text&#10;&#10;Description automatically generated">
            <a:extLst>
              <a:ext uri="{FF2B5EF4-FFF2-40B4-BE49-F238E27FC236}">
                <a16:creationId xmlns:a16="http://schemas.microsoft.com/office/drawing/2014/main" id="{E04D0136-EB87-445A-98C2-8443068B4DCD}"/>
              </a:ext>
            </a:extLst>
          </p:cNvPr>
          <p:cNvPicPr>
            <a:picLocks noChangeAspect="1"/>
          </p:cNvPicPr>
          <p:nvPr/>
        </p:nvPicPr>
        <p:blipFill>
          <a:blip r:embed="rId4"/>
          <a:stretch>
            <a:fillRect/>
          </a:stretch>
        </p:blipFill>
        <p:spPr>
          <a:xfrm>
            <a:off x="396241" y="1907972"/>
            <a:ext cx="5620384" cy="4431868"/>
          </a:xfrm>
          <a:prstGeom prst="rect">
            <a:avLst/>
          </a:prstGeom>
        </p:spPr>
      </p:pic>
      <p:pic>
        <p:nvPicPr>
          <p:cNvPr id="7" name="Picture 6" descr="Text&#10;&#10;Description automatically generated">
            <a:extLst>
              <a:ext uri="{FF2B5EF4-FFF2-40B4-BE49-F238E27FC236}">
                <a16:creationId xmlns:a16="http://schemas.microsoft.com/office/drawing/2014/main" id="{23804654-9507-45CD-8764-414342BA68A1}"/>
              </a:ext>
            </a:extLst>
          </p:cNvPr>
          <p:cNvPicPr>
            <a:picLocks noChangeAspect="1"/>
          </p:cNvPicPr>
          <p:nvPr/>
        </p:nvPicPr>
        <p:blipFill>
          <a:blip r:embed="rId5"/>
          <a:stretch>
            <a:fillRect/>
          </a:stretch>
        </p:blipFill>
        <p:spPr>
          <a:xfrm>
            <a:off x="6016625" y="1907972"/>
            <a:ext cx="6172155" cy="4494213"/>
          </a:xfrm>
          <a:prstGeom prst="rect">
            <a:avLst/>
          </a:prstGeom>
        </p:spPr>
      </p:pic>
      <p:sp>
        <p:nvSpPr>
          <p:cNvPr id="22" name="Title 8">
            <a:extLst>
              <a:ext uri="{FF2B5EF4-FFF2-40B4-BE49-F238E27FC236}">
                <a16:creationId xmlns:a16="http://schemas.microsoft.com/office/drawing/2014/main" id="{56BDA672-24AF-4DEF-B8EC-6B5F636BCA32}"/>
              </a:ext>
            </a:extLst>
          </p:cNvPr>
          <p:cNvSpPr txBox="1">
            <a:spLocks/>
          </p:cNvSpPr>
          <p:nvPr/>
        </p:nvSpPr>
        <p:spPr bwMode="gray">
          <a:xfrm>
            <a:off x="6192069" y="920227"/>
            <a:ext cx="8825658" cy="569248"/>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lnSpc>
                <a:spcPct val="90000"/>
              </a:lnSpc>
              <a:buFont typeface="Wingdings" panose="05000000000000000000" pitchFamily="2" charset="2"/>
              <a:buChar char="q"/>
            </a:pPr>
            <a:r>
              <a:rPr lang="en-US" sz="2800" dirty="0">
                <a:latin typeface="Amasis MT Pro Black" panose="02040A04050005020304" pitchFamily="18" charset="0"/>
              </a:rPr>
              <a:t>INDUCTIVE STEP</a:t>
            </a:r>
          </a:p>
        </p:txBody>
      </p:sp>
    </p:spTree>
    <p:extLst>
      <p:ext uri="{BB962C8B-B14F-4D97-AF65-F5344CB8AC3E}">
        <p14:creationId xmlns:p14="http://schemas.microsoft.com/office/powerpoint/2010/main" val="2502816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643464" y="2934930"/>
            <a:ext cx="10909439" cy="2335160"/>
          </a:xfrm>
        </p:spPr>
        <p:txBody>
          <a:bodyPr>
            <a:normAutofit/>
          </a:bodyPr>
          <a:lstStyle/>
          <a:p>
            <a:r>
              <a:rPr lang="en-US" dirty="0"/>
              <a:t>THANK YOU</a:t>
            </a:r>
            <a:endParaRPr lang="en-US"/>
          </a:p>
        </p:txBody>
      </p:sp>
      <p:pic>
        <p:nvPicPr>
          <p:cNvPr id="17" name="Graphic 16" descr="Smiling Face with No Fill">
            <a:extLst>
              <a:ext uri="{FF2B5EF4-FFF2-40B4-BE49-F238E27FC236}">
                <a16:creationId xmlns:a16="http://schemas.microsoft.com/office/drawing/2014/main" id="{7DA02BB6-6549-44AB-BC22-7B6200F77D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4956" y="643464"/>
            <a:ext cx="1962084" cy="196208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10962917" y="6391687"/>
            <a:ext cx="551167" cy="377825"/>
          </a:xfrm>
        </p:spPr>
        <p:txBody>
          <a:bodyPr>
            <a:normAutofit/>
          </a:bodyPr>
          <a:lstStyle/>
          <a:p>
            <a:pPr>
              <a:spcAft>
                <a:spcPts val="600"/>
              </a:spcAft>
            </a:pPr>
            <a:fld id="{A49DFD55-3C28-40EF-9E31-A92D2E4017FF}" type="slidenum">
              <a:rPr lang="en-US"/>
              <a:pPr>
                <a:spcAft>
                  <a:spcPts val="600"/>
                </a:spcAft>
              </a:pPr>
              <a:t>37</a:t>
            </a:fld>
            <a:endParaRPr lang="en-US"/>
          </a:p>
        </p:txBody>
      </p:sp>
    </p:spTree>
    <p:extLst>
      <p:ext uri="{BB962C8B-B14F-4D97-AF65-F5344CB8AC3E}">
        <p14:creationId xmlns:p14="http://schemas.microsoft.com/office/powerpoint/2010/main" val="19697875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01074" y="648071"/>
            <a:ext cx="6065021" cy="639377"/>
          </a:xfrm>
        </p:spPr>
        <p:txBody>
          <a:bodyPr/>
          <a:lstStyle/>
          <a:p>
            <a:r>
              <a:rPr lang="en-US" dirty="0"/>
              <a:t>INTRODUCTION to </a:t>
            </a:r>
            <a:r>
              <a:rPr lang="en-US" dirty="0">
                <a:solidFill>
                  <a:srgbClr val="C00000"/>
                </a:solidFill>
              </a:rPr>
              <a:t>c</a:t>
            </a:r>
            <a:r>
              <a:rPr lang="en-US" dirty="0"/>
              <a:t>o</a:t>
            </a:r>
            <a:r>
              <a:rPr lang="en-US" dirty="0">
                <a:solidFill>
                  <a:srgbClr val="FFC000"/>
                </a:solidFill>
              </a:rPr>
              <a:t>n</a:t>
            </a:r>
            <a:r>
              <a:rPr lang="en-US" dirty="0"/>
              <a:t>n</a:t>
            </a:r>
            <a:r>
              <a:rPr lang="en-US" dirty="0">
                <a:solidFill>
                  <a:srgbClr val="00B0F0"/>
                </a:solidFill>
              </a:rPr>
              <a:t>e</a:t>
            </a:r>
            <a:r>
              <a:rPr lang="en-US" dirty="0"/>
              <a:t>c</a:t>
            </a:r>
            <a:r>
              <a:rPr lang="en-US" dirty="0">
                <a:solidFill>
                  <a:srgbClr val="92D050"/>
                </a:solidFill>
              </a:rPr>
              <a:t>t</a:t>
            </a:r>
            <a:r>
              <a:rPr lang="en-US" dirty="0"/>
              <a:t>4</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80782" y="1400036"/>
            <a:ext cx="11830436" cy="5138876"/>
          </a:xfrm>
        </p:spPr>
        <p:txBody>
          <a:bodyPr>
            <a:noAutofit/>
          </a:bodyPr>
          <a:lstStyle/>
          <a:p>
            <a:pPr algn="l"/>
            <a:endParaRPr lang="en-US" sz="2800" b="0" i="0" u="none" strike="noStrike" baseline="0" dirty="0">
              <a:solidFill>
                <a:srgbClr val="000000"/>
              </a:solidFill>
              <a:latin typeface="+mj-lt"/>
            </a:endParaRPr>
          </a:p>
          <a:p>
            <a:pPr algn="just"/>
            <a:r>
              <a:rPr lang="en-US" sz="2800" b="0" i="0" u="none" strike="noStrike" baseline="0" dirty="0">
                <a:solidFill>
                  <a:srgbClr val="000000"/>
                </a:solidFill>
                <a:latin typeface="+mj-lt"/>
              </a:rPr>
              <a:t>Connect-Four is a tic-tac-toe-like two-player game in which players alternately place pieces on a vertical board 7 columns across and 6 rows high. Each player uses pieces of a particular color (commonly black and red, or sometimes yellow and red), and the object is to be the first to obtain four pieces in a horizontal, vertical, or diagonal line. Because the board is vertical, pieces inserted in a given column always drop to the lowest unoccupied row of that column. As soon as a column contains 6 pieces, it is full, and no other piece can be placed in the column.</a:t>
            </a:r>
            <a:endParaRPr lang="en-US" sz="2800" dirty="0">
              <a:latin typeface="+mj-lt"/>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p:txBody>
          <a:bodyPr/>
          <a:lstStyle/>
          <a:p>
            <a:fld id="{A49DFD55-3C28-40EF-9E31-A92D2E4017FF}" type="slidenum">
              <a:rPr lang="en-US" smtClean="0"/>
              <a:pPr/>
              <a:t>4</a:t>
            </a:fld>
            <a:endParaRPr lang="en-US" dirty="0"/>
          </a:p>
        </p:txBody>
      </p:sp>
      <p:cxnSp>
        <p:nvCxnSpPr>
          <p:cNvPr id="5" name="Straight Connector 4">
            <a:extLst>
              <a:ext uri="{FF2B5EF4-FFF2-40B4-BE49-F238E27FC236}">
                <a16:creationId xmlns:a16="http://schemas.microsoft.com/office/drawing/2014/main" id="{CFC87D9E-4307-4774-B98F-E334B2A36674}"/>
              </a:ext>
            </a:extLst>
          </p:cNvPr>
          <p:cNvCxnSpPr/>
          <p:nvPr/>
        </p:nvCxnSpPr>
        <p:spPr>
          <a:xfrm>
            <a:off x="101074" y="1287448"/>
            <a:ext cx="5510017" cy="0"/>
          </a:xfrm>
          <a:prstGeom prst="line">
            <a:avLst/>
          </a:prstGeom>
          <a:effectLst>
            <a:outerShdw blurRad="63500" sx="102000" sy="102000" algn="ctr" rotWithShape="0">
              <a:prstClr val="black">
                <a:alpha val="40000"/>
              </a:prst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71516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B30B95-FB4B-45CE-B764-61B23F65F3DF}"/>
              </a:ext>
            </a:extLst>
          </p:cNvPr>
          <p:cNvSpPr>
            <a:spLocks noGrp="1"/>
          </p:cNvSpPr>
          <p:nvPr>
            <p:ph type="body" idx="1"/>
          </p:nvPr>
        </p:nvSpPr>
        <p:spPr>
          <a:xfrm>
            <a:off x="831850" y="1903412"/>
            <a:ext cx="4524375" cy="4333152"/>
          </a:xfrm>
        </p:spPr>
        <p:txBody>
          <a:bodyPr>
            <a:noAutofit/>
          </a:bodyPr>
          <a:lstStyle/>
          <a:p>
            <a:pPr marL="285750" indent="-285750">
              <a:lnSpc>
                <a:spcPct val="200000"/>
              </a:lnSpc>
              <a:buFont typeface="Wingdings" panose="05000000000000000000" pitchFamily="2" charset="2"/>
              <a:buChar char="Ø"/>
            </a:pPr>
            <a:r>
              <a:rPr lang="en-US" sz="1600" dirty="0">
                <a:latin typeface="Tenorite (Headings)"/>
              </a:rPr>
              <a:t>It's You (Red Coins vs the Computer (Blue Coins2)</a:t>
            </a:r>
          </a:p>
          <a:p>
            <a:pPr marL="285750" indent="-285750">
              <a:lnSpc>
                <a:spcPct val="200000"/>
              </a:lnSpc>
              <a:buFont typeface="Wingdings" panose="05000000000000000000" pitchFamily="2" charset="2"/>
              <a:buChar char="Ø"/>
            </a:pPr>
            <a:r>
              <a:rPr lang="en-US" sz="1600" dirty="0">
                <a:latin typeface="Tenorite (Headings)"/>
              </a:rPr>
              <a:t>Players take turn to drop coins. Click top to drop</a:t>
            </a:r>
            <a:endParaRPr lang="en-US" sz="1600" dirty="0">
              <a:latin typeface="Tenorite (Headings)"/>
              <a:cs typeface="Segoe UI" panose="020B0502040204020203" pitchFamily="34" charset="0"/>
            </a:endParaRPr>
          </a:p>
          <a:p>
            <a:pPr marL="285750" indent="-285750">
              <a:lnSpc>
                <a:spcPct val="200000"/>
              </a:lnSpc>
              <a:buFont typeface="Wingdings" panose="05000000000000000000" pitchFamily="2" charset="2"/>
              <a:buChar char="Ø"/>
            </a:pPr>
            <a:r>
              <a:rPr lang="en-US" sz="1600" dirty="0">
                <a:latin typeface="Tenorite (Headings)"/>
              </a:rPr>
              <a:t>To win, you must form a line of 4 red coins. The line can be vertical, horizontal or diagonal</a:t>
            </a:r>
            <a:endParaRPr lang="en-US" sz="1600" dirty="0">
              <a:latin typeface="Tenorite (Headings)"/>
              <a:cs typeface="Segoe UI" panose="020B0502040204020203" pitchFamily="34" charset="0"/>
            </a:endParaRPr>
          </a:p>
        </p:txBody>
      </p:sp>
      <p:sp>
        <p:nvSpPr>
          <p:cNvPr id="6" name="Slide Number Placeholder 5">
            <a:extLst>
              <a:ext uri="{FF2B5EF4-FFF2-40B4-BE49-F238E27FC236}">
                <a16:creationId xmlns:a16="http://schemas.microsoft.com/office/drawing/2014/main" id="{98FE8D29-A697-407E-B8E0-60A8366F309E}"/>
              </a:ext>
            </a:extLst>
          </p:cNvPr>
          <p:cNvSpPr>
            <a:spLocks noGrp="1"/>
          </p:cNvSpPr>
          <p:nvPr>
            <p:ph type="sldNum" sz="quarter" idx="12"/>
          </p:nvPr>
        </p:nvSpPr>
        <p:spPr/>
        <p:txBody>
          <a:bodyPr/>
          <a:lstStyle/>
          <a:p>
            <a:fld id="{A49DFD55-3C28-40EF-9E31-A92D2E4017FF}" type="slidenum">
              <a:rPr lang="en-US" b="1" smtClean="0">
                <a:solidFill>
                  <a:schemeClr val="tx1"/>
                </a:solidFill>
              </a:rPr>
              <a:pPr/>
              <a:t>5</a:t>
            </a:fld>
            <a:endParaRPr lang="en-US" b="1" dirty="0">
              <a:solidFill>
                <a:schemeClr val="tx1"/>
              </a:solidFill>
            </a:endParaRPr>
          </a:p>
        </p:txBody>
      </p:sp>
      <p:sp>
        <p:nvSpPr>
          <p:cNvPr id="2" name="Title 1">
            <a:extLst>
              <a:ext uri="{FF2B5EF4-FFF2-40B4-BE49-F238E27FC236}">
                <a16:creationId xmlns:a16="http://schemas.microsoft.com/office/drawing/2014/main" id="{9AA1C575-DC63-48A1-B53A-9988F28B2FCD}"/>
              </a:ext>
            </a:extLst>
          </p:cNvPr>
          <p:cNvSpPr>
            <a:spLocks noGrp="1"/>
          </p:cNvSpPr>
          <p:nvPr>
            <p:ph type="title"/>
          </p:nvPr>
        </p:nvSpPr>
        <p:spPr>
          <a:xfrm>
            <a:off x="831850" y="621436"/>
            <a:ext cx="5111750" cy="674889"/>
          </a:xfrm>
        </p:spPr>
        <p:txBody>
          <a:bodyPr/>
          <a:lstStyle/>
          <a:p>
            <a:r>
              <a:rPr lang="en-US" u="sng" dirty="0"/>
              <a:t>How play to </a:t>
            </a:r>
            <a:r>
              <a:rPr lang="en-US" u="sng" dirty="0">
                <a:solidFill>
                  <a:srgbClr val="C00000"/>
                </a:solidFill>
              </a:rPr>
              <a:t>c</a:t>
            </a:r>
            <a:r>
              <a:rPr lang="en-US" u="sng" dirty="0"/>
              <a:t>o</a:t>
            </a:r>
            <a:r>
              <a:rPr lang="en-US" u="sng" dirty="0">
                <a:solidFill>
                  <a:srgbClr val="FFC000"/>
                </a:solidFill>
              </a:rPr>
              <a:t>n</a:t>
            </a:r>
            <a:r>
              <a:rPr lang="en-US" u="sng" dirty="0"/>
              <a:t>n</a:t>
            </a:r>
            <a:r>
              <a:rPr lang="en-US" u="sng" dirty="0">
                <a:solidFill>
                  <a:srgbClr val="00B0F0"/>
                </a:solidFill>
              </a:rPr>
              <a:t>e</a:t>
            </a:r>
            <a:r>
              <a:rPr lang="en-US" u="sng" dirty="0"/>
              <a:t>c</a:t>
            </a:r>
            <a:r>
              <a:rPr lang="en-US" u="sng" dirty="0">
                <a:solidFill>
                  <a:srgbClr val="92D050"/>
                </a:solidFill>
              </a:rPr>
              <a:t>t</a:t>
            </a:r>
            <a:r>
              <a:rPr lang="en-US" u="sng" dirty="0"/>
              <a:t>4</a:t>
            </a:r>
          </a:p>
        </p:txBody>
      </p:sp>
      <p:pic>
        <p:nvPicPr>
          <p:cNvPr id="8" name="Picture 7" descr="A picture containing bubble chart&#10;&#10;Description automatically generated">
            <a:extLst>
              <a:ext uri="{FF2B5EF4-FFF2-40B4-BE49-F238E27FC236}">
                <a16:creationId xmlns:a16="http://schemas.microsoft.com/office/drawing/2014/main" id="{BC9A3D99-B0D8-4B9F-8BA9-018B58D1A7A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Layer>
                </a14:imgProps>
              </a:ext>
            </a:extLst>
          </a:blip>
          <a:stretch>
            <a:fillRect/>
          </a:stretch>
        </p:blipFill>
        <p:spPr>
          <a:xfrm>
            <a:off x="5943600" y="3648075"/>
            <a:ext cx="5764072" cy="2790825"/>
          </a:xfrm>
          <a:prstGeom prst="rect">
            <a:avLst/>
          </a:prstGeom>
          <a:effectLst>
            <a:reflection stA="45000" endPos="0" dist="50800" dir="5400000" sy="-100000" algn="bl" rotWithShape="0"/>
          </a:effectLst>
        </p:spPr>
      </p:pic>
    </p:spTree>
    <p:extLst>
      <p:ext uri="{BB962C8B-B14F-4D97-AF65-F5344CB8AC3E}">
        <p14:creationId xmlns:p14="http://schemas.microsoft.com/office/powerpoint/2010/main" val="269736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56B2C65-A127-452D-9D79-8FE33B0A3FE5}"/>
              </a:ext>
            </a:extLst>
          </p:cNvPr>
          <p:cNvSpPr>
            <a:spLocks noGrp="1"/>
          </p:cNvSpPr>
          <p:nvPr>
            <p:ph type="title" idx="4294967295"/>
          </p:nvPr>
        </p:nvSpPr>
        <p:spPr>
          <a:xfrm>
            <a:off x="0" y="728663"/>
            <a:ext cx="5408613" cy="1127125"/>
          </a:xfrm>
        </p:spPr>
        <p:txBody>
          <a:bodyPr>
            <a:noAutofit/>
          </a:bodyPr>
          <a:lstStyle/>
          <a:p>
            <a:pPr marL="285750" indent="-285750">
              <a:lnSpc>
                <a:spcPct val="100000"/>
              </a:lnSpc>
              <a:buFont typeface="Wingdings" panose="05000000000000000000" pitchFamily="2" charset="2"/>
              <a:buChar char="q"/>
            </a:pPr>
            <a:r>
              <a:rPr lang="en-US" sz="2000" b="1" dirty="0">
                <a:solidFill>
                  <a:schemeClr val="tx1"/>
                </a:solidFill>
                <a:effectLst>
                  <a:outerShdw blurRad="38100" dist="38100" dir="2700000" algn="tl">
                    <a:srgbClr val="000000">
                      <a:alpha val="43137"/>
                    </a:srgbClr>
                  </a:outerShdw>
                </a:effectLst>
                <a:latin typeface="Tenorite (Headings)"/>
              </a:rPr>
              <a:t>Modeling the game logic-the MAIN FUNCTION</a:t>
            </a:r>
            <a:br>
              <a:rPr lang="en-US" sz="4400" b="1" dirty="0">
                <a:solidFill>
                  <a:schemeClr val="tx1"/>
                </a:solidFill>
                <a:effectLst>
                  <a:outerShdw blurRad="38100" dist="38100" dir="2700000" algn="tl">
                    <a:srgbClr val="000000">
                      <a:alpha val="43137"/>
                    </a:srgbClr>
                  </a:outerShdw>
                </a:effectLst>
                <a:latin typeface="Tenorite (Headings)"/>
              </a:rPr>
            </a:br>
            <a:endParaRPr lang="en-US" sz="4400" b="1" dirty="0">
              <a:solidFill>
                <a:schemeClr val="tx1"/>
              </a:solidFill>
              <a:effectLst>
                <a:outerShdw blurRad="38100" dist="38100" dir="2700000" algn="tl">
                  <a:srgbClr val="000000">
                    <a:alpha val="43137"/>
                  </a:srgbClr>
                </a:outerShdw>
              </a:effectLst>
              <a:latin typeface="Tenorite (Headings)"/>
            </a:endParaRPr>
          </a:p>
        </p:txBody>
      </p:sp>
      <p:cxnSp>
        <p:nvCxnSpPr>
          <p:cNvPr id="22" name="Straight Connector 21">
            <a:extLst>
              <a:ext uri="{FF2B5EF4-FFF2-40B4-BE49-F238E27FC236}">
                <a16:creationId xmlns:a16="http://schemas.microsoft.com/office/drawing/2014/main" id="{BC05C789-9952-4FE1-8BC0-EE3766ECE38B}"/>
              </a:ext>
            </a:extLst>
          </p:cNvPr>
          <p:cNvCxnSpPr>
            <a:cxnSpLocks/>
          </p:cNvCxnSpPr>
          <p:nvPr/>
        </p:nvCxnSpPr>
        <p:spPr>
          <a:xfrm>
            <a:off x="171345" y="1344692"/>
            <a:ext cx="5621230" cy="0"/>
          </a:xfrm>
          <a:prstGeom prst="line">
            <a:avLst/>
          </a:prstGeom>
          <a:ln/>
        </p:spPr>
        <p:style>
          <a:lnRef idx="3">
            <a:schemeClr val="dk1"/>
          </a:lnRef>
          <a:fillRef idx="0">
            <a:schemeClr val="dk1"/>
          </a:fillRef>
          <a:effectRef idx="2">
            <a:schemeClr val="dk1"/>
          </a:effectRef>
          <a:fontRef idx="minor">
            <a:schemeClr val="tx1"/>
          </a:fontRef>
        </p:style>
      </p:cxnSp>
      <p:sp>
        <p:nvSpPr>
          <p:cNvPr id="6" name="Title 1">
            <a:extLst>
              <a:ext uri="{FF2B5EF4-FFF2-40B4-BE49-F238E27FC236}">
                <a16:creationId xmlns:a16="http://schemas.microsoft.com/office/drawing/2014/main" id="{DEAE602B-7645-4882-B6B2-57F5C6D7D865}"/>
              </a:ext>
            </a:extLst>
          </p:cNvPr>
          <p:cNvSpPr txBox="1">
            <a:spLocks/>
          </p:cNvSpPr>
          <p:nvPr/>
        </p:nvSpPr>
        <p:spPr>
          <a:xfrm>
            <a:off x="333391" y="1660166"/>
            <a:ext cx="11525218" cy="364867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marL="457200" indent="-457200">
              <a:lnSpc>
                <a:spcPct val="100000"/>
              </a:lnSpc>
              <a:buFont typeface="Wingdings" panose="05000000000000000000" pitchFamily="2" charset="2"/>
              <a:buChar char="v"/>
            </a:pPr>
            <a:r>
              <a:rPr lang="en-US" sz="2400" b="1" dirty="0"/>
              <a:t>Modelling Game Data:</a:t>
            </a:r>
          </a:p>
          <a:p>
            <a:pPr marL="457200" indent="-457200">
              <a:lnSpc>
                <a:spcPct val="100000"/>
              </a:lnSpc>
              <a:buFont typeface="Wingdings" panose="05000000000000000000" pitchFamily="2" charset="2"/>
              <a:buChar char="v"/>
            </a:pPr>
            <a:endParaRPr lang="en-US" sz="2400" b="1" dirty="0"/>
          </a:p>
          <a:p>
            <a:pPr marL="457200" indent="-457200">
              <a:lnSpc>
                <a:spcPct val="100000"/>
              </a:lnSpc>
              <a:buFont typeface="Wingdings" panose="05000000000000000000" pitchFamily="2" charset="2"/>
              <a:buChar char="Ø"/>
            </a:pPr>
            <a:r>
              <a:rPr lang="en-US" sz="1400" dirty="0"/>
              <a:t>The Game Board: mathematically :- 6x7 Matrix: computationally 2D array board</a:t>
            </a:r>
          </a:p>
          <a:p>
            <a:pPr>
              <a:lnSpc>
                <a:spcPct val="100000"/>
              </a:lnSpc>
            </a:pPr>
            <a:endParaRPr lang="en-US" sz="1400" dirty="0"/>
          </a:p>
          <a:p>
            <a:pPr marL="457200" indent="-457200">
              <a:lnSpc>
                <a:spcPct val="100000"/>
              </a:lnSpc>
              <a:buFont typeface="Wingdings" panose="05000000000000000000" pitchFamily="2" charset="2"/>
              <a:buChar char="Ø"/>
            </a:pPr>
            <a:r>
              <a:rPr lang="en-US" sz="1400" dirty="0"/>
              <a:t>Player information: mathematically: pair(2-tuple) consisting of name and symbol: computationally we used the structure Player with members: name- string, and symbol: character variable</a:t>
            </a:r>
          </a:p>
          <a:p>
            <a:pPr marL="457200" indent="-457200">
              <a:lnSpc>
                <a:spcPct val="100000"/>
              </a:lnSpc>
              <a:buFont typeface="Wingdings" panose="05000000000000000000" pitchFamily="2" charset="2"/>
              <a:buChar char="Ø"/>
            </a:pPr>
            <a:br>
              <a:rPr lang="en-US" sz="1400" dirty="0"/>
            </a:br>
            <a:r>
              <a:rPr lang="en-US" sz="1400" dirty="0"/>
              <a:t>Result: modelled into numerical data 0,1,2 to represent continuation, winning, and draw position, using variable result</a:t>
            </a:r>
          </a:p>
          <a:p>
            <a:pPr>
              <a:lnSpc>
                <a:spcPct val="100000"/>
              </a:lnSpc>
            </a:pPr>
            <a:endParaRPr lang="en-US" sz="1400" dirty="0"/>
          </a:p>
          <a:p>
            <a:pPr>
              <a:lnSpc>
                <a:spcPct val="100000"/>
              </a:lnSpc>
            </a:pPr>
            <a:endParaRPr lang="en-US" sz="2000" b="1" dirty="0"/>
          </a:p>
        </p:txBody>
      </p:sp>
    </p:spTree>
    <p:extLst>
      <p:ext uri="{BB962C8B-B14F-4D97-AF65-F5344CB8AC3E}">
        <p14:creationId xmlns:p14="http://schemas.microsoft.com/office/powerpoint/2010/main" val="1354394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34" name="Rectangle 33">
            <a:extLst>
              <a:ext uri="{FF2B5EF4-FFF2-40B4-BE49-F238E27FC236}">
                <a16:creationId xmlns:a16="http://schemas.microsoft.com/office/drawing/2014/main" id="{DF43132E-D4DF-4A83-9344-A782D0F5D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F57DFE3-17C4-45CA-930A-BE8F476106B7}"/>
              </a:ext>
            </a:extLst>
          </p:cNvPr>
          <p:cNvSpPr>
            <a:spLocks noGrp="1"/>
          </p:cNvSpPr>
          <p:nvPr>
            <p:ph type="title"/>
          </p:nvPr>
        </p:nvSpPr>
        <p:spPr>
          <a:xfrm>
            <a:off x="1514479" y="3232236"/>
            <a:ext cx="6020177" cy="1102002"/>
          </a:xfrm>
          <a:effectLst>
            <a:outerShdw blurRad="50800" dist="38100" dir="18900000" algn="bl" rotWithShape="0">
              <a:prstClr val="black">
                <a:alpha val="40000"/>
              </a:prstClr>
            </a:outerShdw>
          </a:effectLst>
        </p:spPr>
        <p:txBody>
          <a:bodyPr vert="horz" lIns="91440" tIns="45720" rIns="91440" bIns="45720" rtlCol="0" anchor="ctr">
            <a:normAutofit fontScale="90000"/>
          </a:bodyPr>
          <a:lstStyle/>
          <a:p>
            <a:pPr>
              <a:lnSpc>
                <a:spcPct val="90000"/>
              </a:lnSpc>
            </a:pPr>
            <a:r>
              <a:rPr lang="en-US" b="0" i="0" dirty="0">
                <a:latin typeface="Arial Nova Light" panose="020B0604020202020204" pitchFamily="34" charset="0"/>
              </a:rPr>
              <a:t>MAIN FUNCTION</a:t>
            </a:r>
            <a:br>
              <a:rPr lang="en-US" b="0" i="0" dirty="0">
                <a:latin typeface="Arial Nova Light" panose="020B0604020202020204" pitchFamily="34" charset="0"/>
              </a:rPr>
            </a:br>
            <a:br>
              <a:rPr lang="en-US" b="0" i="0" dirty="0">
                <a:latin typeface="Arial Nova Light" panose="020B0604020202020204" pitchFamily="34" charset="0"/>
              </a:rPr>
            </a:br>
            <a:r>
              <a:rPr lang="en-US" dirty="0">
                <a:latin typeface="Arial Nova Light" panose="020B0604020202020204" pitchFamily="34" charset="0"/>
              </a:rPr>
              <a:t>AND SLIDE PRESENTATION</a:t>
            </a:r>
            <a:br>
              <a:rPr lang="en-US" b="0" i="0" dirty="0">
                <a:latin typeface="Arial Nova Light" panose="020B0604020202020204" pitchFamily="34" charset="0"/>
              </a:rPr>
            </a:br>
            <a:endParaRPr lang="en-US" b="0" i="0" dirty="0">
              <a:latin typeface="Arial Nova Light" panose="020B0604020202020204" pitchFamily="34" charset="0"/>
            </a:endParaRPr>
          </a:p>
        </p:txBody>
      </p:sp>
      <p:cxnSp>
        <p:nvCxnSpPr>
          <p:cNvPr id="36" name="Straight Connector 35">
            <a:extLst>
              <a:ext uri="{FF2B5EF4-FFF2-40B4-BE49-F238E27FC236}">
                <a16:creationId xmlns:a16="http://schemas.microsoft.com/office/drawing/2014/main" id="{6AA24BC1-1577-4586-AD7A-417660E372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FD93F78F-58A9-4BEB-9A60-8DCDC041A24A}"/>
              </a:ext>
            </a:extLst>
          </p:cNvPr>
          <p:cNvSpPr>
            <a:spLocks noGrp="1"/>
          </p:cNvSpPr>
          <p:nvPr>
            <p:ph type="sldNum" sz="quarter" idx="12"/>
          </p:nvPr>
        </p:nvSpPr>
        <p:spPr>
          <a:xfrm>
            <a:off x="10608958" y="5870575"/>
            <a:ext cx="551167" cy="377825"/>
          </a:xfrm>
        </p:spPr>
        <p:txBody>
          <a:bodyPr vert="horz" lIns="91440" tIns="45720" rIns="91440" bIns="45720" rtlCol="0" anchor="ctr">
            <a:noAutofit/>
          </a:bodyPr>
          <a:lstStyle/>
          <a:p>
            <a:pPr defTabSz="457200">
              <a:spcAft>
                <a:spcPts val="600"/>
              </a:spcAft>
            </a:pPr>
            <a:fld id="{A49DFD55-3C28-40EF-9E31-A92D2E4017FF}" type="slidenum">
              <a:rPr lang="en-US" sz="2000" b="0" i="0" kern="1200" dirty="0">
                <a:solidFill>
                  <a:schemeClr val="tx1"/>
                </a:solidFill>
                <a:effectLst/>
                <a:latin typeface="+mn-lt"/>
                <a:ea typeface="+mn-ea"/>
                <a:cs typeface="+mn-cs"/>
              </a:rPr>
              <a:pPr defTabSz="457200">
                <a:spcAft>
                  <a:spcPts val="600"/>
                </a:spcAft>
              </a:pPr>
              <a:t>7</a:t>
            </a:fld>
            <a:endParaRPr lang="en-US" sz="2000" b="0" i="0" kern="1200" dirty="0">
              <a:solidFill>
                <a:schemeClr val="tx1"/>
              </a:solidFill>
              <a:effectLst/>
              <a:latin typeface="+mn-lt"/>
              <a:ea typeface="+mn-ea"/>
              <a:cs typeface="+mn-cs"/>
            </a:endParaRPr>
          </a:p>
        </p:txBody>
      </p:sp>
      <p:sp>
        <p:nvSpPr>
          <p:cNvPr id="24" name="Title 5">
            <a:extLst>
              <a:ext uri="{FF2B5EF4-FFF2-40B4-BE49-F238E27FC236}">
                <a16:creationId xmlns:a16="http://schemas.microsoft.com/office/drawing/2014/main" id="{E11354FD-9A68-4A5C-B360-16A317666513}"/>
              </a:ext>
            </a:extLst>
          </p:cNvPr>
          <p:cNvSpPr txBox="1">
            <a:spLocks/>
          </p:cNvSpPr>
          <p:nvPr/>
        </p:nvSpPr>
        <p:spPr>
          <a:xfrm>
            <a:off x="6459726" y="1189565"/>
            <a:ext cx="6202975" cy="2289691"/>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200000"/>
              </a:lnSpc>
            </a:pPr>
            <a:br>
              <a:rPr lang="en-US" sz="2800" dirty="0">
                <a:latin typeface="Arial Nova Light" panose="020B0604020202020204" pitchFamily="34" charset="0"/>
              </a:rPr>
            </a:br>
            <a:br>
              <a:rPr lang="en-US" sz="2800" dirty="0">
                <a:latin typeface="Arial Nova Light" panose="020B0604020202020204" pitchFamily="34" charset="0"/>
              </a:rPr>
            </a:br>
            <a:r>
              <a:rPr lang="en-US" sz="2800" dirty="0">
                <a:latin typeface="Arial Nova Light" panose="020B0604020202020204" pitchFamily="34" charset="0"/>
              </a:rPr>
              <a:t>By ZAWADUL KARIM</a:t>
            </a:r>
            <a:br>
              <a:rPr lang="en-US" sz="2800" dirty="0">
                <a:latin typeface="Arial Nova Light" panose="020B0604020202020204" pitchFamily="34" charset="0"/>
              </a:rPr>
            </a:br>
            <a:r>
              <a:rPr lang="en-US" sz="2800" dirty="0">
                <a:latin typeface="Arial Nova Light" panose="020B0604020202020204" pitchFamily="34" charset="0"/>
              </a:rPr>
              <a:t>reg no: 2019831064</a:t>
            </a:r>
          </a:p>
        </p:txBody>
      </p:sp>
    </p:spTree>
    <p:extLst>
      <p:ext uri="{BB962C8B-B14F-4D97-AF65-F5344CB8AC3E}">
        <p14:creationId xmlns:p14="http://schemas.microsoft.com/office/powerpoint/2010/main" val="332643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4"/>
                                        </p:tgtEl>
                                        <p:attrNameLst>
                                          <p:attrName>style.visibility</p:attrName>
                                        </p:attrNameLst>
                                      </p:cBhvr>
                                      <p:to>
                                        <p:strVal val="visible"/>
                                      </p:to>
                                    </p:set>
                                    <p:animEffect transition="in" filter="fade">
                                      <p:cBhvr>
                                        <p:cTn id="10"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9369D9-9733-49D2-ABD8-E5C81BA82775}"/>
              </a:ext>
            </a:extLst>
          </p:cNvPr>
          <p:cNvSpPr>
            <a:spLocks noGrp="1"/>
          </p:cNvSpPr>
          <p:nvPr>
            <p:ph type="title"/>
          </p:nvPr>
        </p:nvSpPr>
        <p:spPr>
          <a:xfrm>
            <a:off x="554208" y="473153"/>
            <a:ext cx="5111750" cy="1204912"/>
          </a:xfrm>
        </p:spPr>
        <p:txBody>
          <a:bodyPr>
            <a:noAutofit/>
          </a:bodyPr>
          <a:lstStyle/>
          <a:p>
            <a:pPr marL="285750" indent="-285750">
              <a:lnSpc>
                <a:spcPct val="100000"/>
              </a:lnSpc>
              <a:buFont typeface="Wingdings" panose="05000000000000000000" pitchFamily="2" charset="2"/>
              <a:buChar char="q"/>
            </a:pPr>
            <a:r>
              <a:rPr lang="en-US" sz="1600" b="1" dirty="0"/>
              <a:t>Modelling the Game Process:</a:t>
            </a:r>
            <a:br>
              <a:rPr lang="en-US" sz="1600" b="1" dirty="0"/>
            </a:br>
            <a:br>
              <a:rPr lang="en-US" sz="1600" b="1" dirty="0"/>
            </a:br>
            <a:r>
              <a:rPr lang="en-US" sz="1400" dirty="0"/>
              <a:t>The Program flows as follows:</a:t>
            </a:r>
            <a:br>
              <a:rPr lang="en-US" sz="1400" dirty="0"/>
            </a:br>
            <a:endParaRPr lang="en-US" sz="1400" dirty="0"/>
          </a:p>
        </p:txBody>
      </p:sp>
      <p:sp>
        <p:nvSpPr>
          <p:cNvPr id="11" name="Slide Number Placeholder 5">
            <a:extLst>
              <a:ext uri="{FF2B5EF4-FFF2-40B4-BE49-F238E27FC236}">
                <a16:creationId xmlns:a16="http://schemas.microsoft.com/office/drawing/2014/main" id="{FD22CD07-DD32-4824-BB14-2E9FBCEAFD1F}"/>
              </a:ext>
            </a:extLst>
          </p:cNvPr>
          <p:cNvSpPr>
            <a:spLocks noGrp="1"/>
          </p:cNvSpPr>
          <p:nvPr>
            <p:ph type="sldNum" sz="quarter" idx="12"/>
          </p:nvPr>
        </p:nvSpPr>
        <p:spPr>
          <a:xfrm>
            <a:off x="8610600" y="6356350"/>
            <a:ext cx="2743200" cy="365125"/>
          </a:xfrm>
        </p:spPr>
        <p:txBody>
          <a:bodyPr/>
          <a:lstStyle/>
          <a:p>
            <a:fld id="{A49DFD55-3C28-40EF-9E31-A92D2E4017FF}" type="slidenum">
              <a:rPr lang="en-US" sz="1600" smtClean="0">
                <a:solidFill>
                  <a:schemeClr val="tx1"/>
                </a:solidFill>
                <a:latin typeface="+mj-lt"/>
              </a:rPr>
              <a:pPr/>
              <a:t>8</a:t>
            </a:fld>
            <a:endParaRPr lang="en-US" sz="1600" dirty="0">
              <a:solidFill>
                <a:schemeClr val="tx1"/>
              </a:solidFill>
              <a:latin typeface="+mj-lt"/>
            </a:endParaRPr>
          </a:p>
        </p:txBody>
      </p:sp>
      <p:sp>
        <p:nvSpPr>
          <p:cNvPr id="12" name="Title 1">
            <a:extLst>
              <a:ext uri="{FF2B5EF4-FFF2-40B4-BE49-F238E27FC236}">
                <a16:creationId xmlns:a16="http://schemas.microsoft.com/office/drawing/2014/main" id="{DAD894F8-C078-4F90-8A78-73136AFCA4FA}"/>
              </a:ext>
            </a:extLst>
          </p:cNvPr>
          <p:cNvSpPr txBox="1">
            <a:spLocks/>
          </p:cNvSpPr>
          <p:nvPr/>
        </p:nvSpPr>
        <p:spPr>
          <a:xfrm>
            <a:off x="3540125" y="1729064"/>
            <a:ext cx="5111750" cy="241680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nSpc>
                <a:spcPct val="100000"/>
              </a:lnSpc>
            </a:pPr>
            <a:br>
              <a:rPr lang="en-US" sz="1400" dirty="0"/>
            </a:br>
            <a:endParaRPr lang="en-US" sz="1400" dirty="0"/>
          </a:p>
        </p:txBody>
      </p:sp>
      <p:sp>
        <p:nvSpPr>
          <p:cNvPr id="13" name="Rectangle: Rounded Corners 12">
            <a:extLst>
              <a:ext uri="{FF2B5EF4-FFF2-40B4-BE49-F238E27FC236}">
                <a16:creationId xmlns:a16="http://schemas.microsoft.com/office/drawing/2014/main" id="{124719F8-9633-4AD6-87F9-A5FCE3EDAE5B}"/>
              </a:ext>
            </a:extLst>
          </p:cNvPr>
          <p:cNvSpPr/>
          <p:nvPr/>
        </p:nvSpPr>
        <p:spPr>
          <a:xfrm>
            <a:off x="497819" y="1876979"/>
            <a:ext cx="4358935" cy="541538"/>
          </a:xfrm>
          <a:prstGeom prst="roundRect">
            <a:avLst/>
          </a:prstGeom>
          <a:ln>
            <a:noFill/>
          </a:ln>
          <a:effectLst>
            <a:glow rad="63500">
              <a:schemeClr val="accent5">
                <a:satMod val="175000"/>
                <a:alpha val="40000"/>
              </a:schemeClr>
            </a:glow>
            <a:outerShdw blurRad="57785" dist="33020" dir="3180000" algn="ctr">
              <a:srgbClr val="000000">
                <a:alpha val="30000"/>
              </a:srgb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b="0" i="0" dirty="0">
              <a:solidFill>
                <a:srgbClr val="222222"/>
              </a:solidFill>
              <a:effectLst/>
              <a:latin typeface="+mj-lt"/>
            </a:endParaRPr>
          </a:p>
          <a:p>
            <a:pPr algn="ctr"/>
            <a:r>
              <a:rPr lang="en-US" sz="1800" b="0" i="0" dirty="0">
                <a:solidFill>
                  <a:srgbClr val="222222"/>
                </a:solidFill>
                <a:effectLst/>
                <a:latin typeface="+mj-lt"/>
              </a:rPr>
              <a:t>1.Set up Player(s) / AI information</a:t>
            </a:r>
          </a:p>
          <a:p>
            <a:pPr algn="ctr"/>
            <a:endParaRPr lang="en-US" dirty="0">
              <a:latin typeface="+mj-lt"/>
            </a:endParaRPr>
          </a:p>
        </p:txBody>
      </p:sp>
      <p:cxnSp>
        <p:nvCxnSpPr>
          <p:cNvPr id="17" name="Straight Arrow Connector 16">
            <a:extLst>
              <a:ext uri="{FF2B5EF4-FFF2-40B4-BE49-F238E27FC236}">
                <a16:creationId xmlns:a16="http://schemas.microsoft.com/office/drawing/2014/main" id="{493FF7A1-32CC-4D5B-8C5D-09E4F9242D34}"/>
              </a:ext>
            </a:extLst>
          </p:cNvPr>
          <p:cNvCxnSpPr>
            <a:cxnSpLocks/>
          </p:cNvCxnSpPr>
          <p:nvPr/>
        </p:nvCxnSpPr>
        <p:spPr>
          <a:xfrm>
            <a:off x="2290436" y="4424025"/>
            <a:ext cx="0" cy="2874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Rectangle: Rounded Corners 20">
            <a:extLst>
              <a:ext uri="{FF2B5EF4-FFF2-40B4-BE49-F238E27FC236}">
                <a16:creationId xmlns:a16="http://schemas.microsoft.com/office/drawing/2014/main" id="{81DE446F-A475-4D64-9B4D-48F864A58B52}"/>
              </a:ext>
            </a:extLst>
          </p:cNvPr>
          <p:cNvSpPr/>
          <p:nvPr/>
        </p:nvSpPr>
        <p:spPr>
          <a:xfrm>
            <a:off x="462378" y="2721103"/>
            <a:ext cx="4358935" cy="541538"/>
          </a:xfrm>
          <a:prstGeom prst="roundRect">
            <a:avLst/>
          </a:prstGeom>
          <a:ln>
            <a:noFill/>
          </a:ln>
          <a:effectLst>
            <a:glow rad="63500">
              <a:schemeClr val="accent5">
                <a:satMod val="175000"/>
                <a:alpha val="40000"/>
              </a:schemeClr>
            </a:glow>
            <a:outerShdw blurRad="57785" dist="33020" dir="3180000" algn="ctr">
              <a:srgbClr val="000000">
                <a:alpha val="30000"/>
              </a:srgb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fontAlgn="base">
              <a:spcBef>
                <a:spcPts val="0"/>
              </a:spcBef>
              <a:spcAft>
                <a:spcPts val="0"/>
              </a:spcAft>
            </a:pPr>
            <a:r>
              <a:rPr lang="en-US" sz="1800" b="0" i="0" dirty="0">
                <a:solidFill>
                  <a:srgbClr val="222222"/>
                </a:solidFill>
                <a:effectLst/>
                <a:latin typeface="+mj-lt"/>
              </a:rPr>
              <a:t>2.Empty the Board: using the init_board function</a:t>
            </a:r>
          </a:p>
        </p:txBody>
      </p:sp>
      <p:sp>
        <p:nvSpPr>
          <p:cNvPr id="22" name="Rectangle: Rounded Corners 21">
            <a:extLst>
              <a:ext uri="{FF2B5EF4-FFF2-40B4-BE49-F238E27FC236}">
                <a16:creationId xmlns:a16="http://schemas.microsoft.com/office/drawing/2014/main" id="{32D923B8-8DD6-4986-9A2F-A011EEDC40F5}"/>
              </a:ext>
            </a:extLst>
          </p:cNvPr>
          <p:cNvSpPr/>
          <p:nvPr/>
        </p:nvSpPr>
        <p:spPr>
          <a:xfrm>
            <a:off x="497819" y="3589642"/>
            <a:ext cx="4358935" cy="763480"/>
          </a:xfrm>
          <a:prstGeom prst="roundRect">
            <a:avLst/>
          </a:prstGeom>
          <a:ln>
            <a:noFill/>
          </a:ln>
          <a:effectLst>
            <a:glow rad="63500">
              <a:schemeClr val="accent5">
                <a:satMod val="175000"/>
                <a:alpha val="40000"/>
              </a:schemeClr>
            </a:glow>
            <a:outerShdw blurRad="57785" dist="33020" dir="3180000" algn="ctr">
              <a:srgbClr val="000000">
                <a:alpha val="30000"/>
              </a:srgb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fontAlgn="base">
              <a:spcBef>
                <a:spcPts val="0"/>
              </a:spcBef>
              <a:spcAft>
                <a:spcPts val="0"/>
              </a:spcAft>
            </a:pPr>
            <a:endParaRPr lang="en-US" sz="1800" b="0" i="0" dirty="0">
              <a:solidFill>
                <a:srgbClr val="222222"/>
              </a:solidFill>
              <a:effectLst/>
              <a:latin typeface="+mj-lt"/>
            </a:endParaRPr>
          </a:p>
          <a:p>
            <a:pPr algn="ctr" rtl="0" fontAlgn="base">
              <a:spcBef>
                <a:spcPts val="0"/>
              </a:spcBef>
              <a:spcAft>
                <a:spcPts val="0"/>
              </a:spcAft>
            </a:pPr>
            <a:r>
              <a:rPr lang="en-US" sz="1800" b="0" i="0" dirty="0">
                <a:solidFill>
                  <a:srgbClr val="222222"/>
                </a:solidFill>
                <a:effectLst/>
                <a:latin typeface="+mj-lt"/>
              </a:rPr>
              <a:t>3.loop until the board reaches a terminal state: using while(!result)</a:t>
            </a:r>
          </a:p>
          <a:p>
            <a:pPr algn="ctr" rtl="0" fontAlgn="base">
              <a:spcBef>
                <a:spcPts val="0"/>
              </a:spcBef>
              <a:spcAft>
                <a:spcPts val="0"/>
              </a:spcAft>
            </a:pPr>
            <a:endParaRPr lang="en-US" sz="1800" b="0" i="0" dirty="0">
              <a:solidFill>
                <a:srgbClr val="222222"/>
              </a:solidFill>
              <a:effectLst/>
              <a:latin typeface="+mj-lt"/>
            </a:endParaRPr>
          </a:p>
          <a:p>
            <a:pPr algn="ctr"/>
            <a:endParaRPr lang="en-US" dirty="0">
              <a:latin typeface="+mj-lt"/>
            </a:endParaRPr>
          </a:p>
        </p:txBody>
      </p:sp>
      <p:cxnSp>
        <p:nvCxnSpPr>
          <p:cNvPr id="24" name="Straight Arrow Connector 23">
            <a:extLst>
              <a:ext uri="{FF2B5EF4-FFF2-40B4-BE49-F238E27FC236}">
                <a16:creationId xmlns:a16="http://schemas.microsoft.com/office/drawing/2014/main" id="{80BCF34C-36C7-4941-A534-A5747E86F607}"/>
              </a:ext>
            </a:extLst>
          </p:cNvPr>
          <p:cNvCxnSpPr>
            <a:cxnSpLocks/>
          </p:cNvCxnSpPr>
          <p:nvPr/>
        </p:nvCxnSpPr>
        <p:spPr>
          <a:xfrm>
            <a:off x="2273371" y="2418517"/>
            <a:ext cx="0" cy="2874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1A91C67E-0CFE-44AB-90B5-01A2F26CAE9E}"/>
              </a:ext>
            </a:extLst>
          </p:cNvPr>
          <p:cNvCxnSpPr>
            <a:cxnSpLocks/>
          </p:cNvCxnSpPr>
          <p:nvPr/>
        </p:nvCxnSpPr>
        <p:spPr>
          <a:xfrm>
            <a:off x="2272682" y="3302174"/>
            <a:ext cx="0" cy="2874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9" name="Graphic 48" descr="Back with solid fill">
            <a:extLst>
              <a:ext uri="{FF2B5EF4-FFF2-40B4-BE49-F238E27FC236}">
                <a16:creationId xmlns:a16="http://schemas.microsoft.com/office/drawing/2014/main" id="{EC3F75DB-BC56-49EC-9CAE-0A077774EF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801294" flipH="1" flipV="1">
            <a:off x="4658144" y="4190070"/>
            <a:ext cx="1893835" cy="643955"/>
          </a:xfrm>
          <a:prstGeom prst="rect">
            <a:avLst/>
          </a:prstGeom>
        </p:spPr>
      </p:pic>
      <p:sp>
        <p:nvSpPr>
          <p:cNvPr id="52" name="Oval 51">
            <a:extLst>
              <a:ext uri="{FF2B5EF4-FFF2-40B4-BE49-F238E27FC236}">
                <a16:creationId xmlns:a16="http://schemas.microsoft.com/office/drawing/2014/main" id="{32C68297-5A96-4CC5-9DA5-F03B6D65634A}"/>
              </a:ext>
            </a:extLst>
          </p:cNvPr>
          <p:cNvSpPr/>
          <p:nvPr/>
        </p:nvSpPr>
        <p:spPr>
          <a:xfrm>
            <a:off x="5665958" y="5244102"/>
            <a:ext cx="2876365" cy="124625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b="0" i="0" dirty="0">
              <a:solidFill>
                <a:srgbClr val="222222"/>
              </a:solidFill>
              <a:effectLst/>
              <a:latin typeface="+mj-lt"/>
            </a:endParaRPr>
          </a:p>
          <a:p>
            <a:pPr algn="ctr"/>
            <a:r>
              <a:rPr lang="en-US" sz="1600" b="0" i="0" dirty="0">
                <a:solidFill>
                  <a:srgbClr val="222222"/>
                </a:solidFill>
                <a:effectLst/>
                <a:latin typeface="+mj-lt"/>
              </a:rPr>
              <a:t>3.1 Switch between players</a:t>
            </a:r>
          </a:p>
          <a:p>
            <a:pPr algn="ctr"/>
            <a:endParaRPr lang="en-US" dirty="0">
              <a:latin typeface="+mj-lt"/>
            </a:endParaRPr>
          </a:p>
        </p:txBody>
      </p:sp>
      <p:pic>
        <p:nvPicPr>
          <p:cNvPr id="53" name="Graphic 52" descr="Back with solid fill">
            <a:extLst>
              <a:ext uri="{FF2B5EF4-FFF2-40B4-BE49-F238E27FC236}">
                <a16:creationId xmlns:a16="http://schemas.microsoft.com/office/drawing/2014/main" id="{A4971373-9231-4A61-96F3-EBA637673B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987259" flipV="1">
            <a:off x="8541892" y="5309493"/>
            <a:ext cx="1150331" cy="643955"/>
          </a:xfrm>
          <a:prstGeom prst="rect">
            <a:avLst/>
          </a:prstGeom>
        </p:spPr>
      </p:pic>
      <p:sp>
        <p:nvSpPr>
          <p:cNvPr id="54" name="Oval 53">
            <a:extLst>
              <a:ext uri="{FF2B5EF4-FFF2-40B4-BE49-F238E27FC236}">
                <a16:creationId xmlns:a16="http://schemas.microsoft.com/office/drawing/2014/main" id="{8C158E63-C1BC-426C-AD38-3F8CAA492845}"/>
              </a:ext>
            </a:extLst>
          </p:cNvPr>
          <p:cNvSpPr/>
          <p:nvPr/>
        </p:nvSpPr>
        <p:spPr>
          <a:xfrm>
            <a:off x="8880592" y="3881603"/>
            <a:ext cx="2876365" cy="14938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i="0" dirty="0">
                <a:solidFill>
                  <a:srgbClr val="222222"/>
                </a:solidFill>
                <a:effectLst/>
                <a:latin typeface="+mj-lt"/>
              </a:rPr>
              <a:t>3.2 input current player’s move: using the get_player_move() or find_best_move function</a:t>
            </a:r>
            <a:endParaRPr lang="en-US" sz="1400" dirty="0">
              <a:latin typeface="+mj-lt"/>
            </a:endParaRPr>
          </a:p>
        </p:txBody>
      </p:sp>
      <p:sp>
        <p:nvSpPr>
          <p:cNvPr id="55" name="Oval 54">
            <a:extLst>
              <a:ext uri="{FF2B5EF4-FFF2-40B4-BE49-F238E27FC236}">
                <a16:creationId xmlns:a16="http://schemas.microsoft.com/office/drawing/2014/main" id="{B481B9D0-3C9A-4CE7-ACF2-FCE8A8B1ABB5}"/>
              </a:ext>
            </a:extLst>
          </p:cNvPr>
          <p:cNvSpPr/>
          <p:nvPr/>
        </p:nvSpPr>
        <p:spPr>
          <a:xfrm>
            <a:off x="6043697" y="2769224"/>
            <a:ext cx="2876365" cy="124458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b="0" i="0" dirty="0">
              <a:solidFill>
                <a:srgbClr val="222222"/>
              </a:solidFill>
              <a:effectLst/>
              <a:latin typeface="+mj-lt"/>
            </a:endParaRPr>
          </a:p>
          <a:p>
            <a:pPr algn="ctr"/>
            <a:r>
              <a:rPr lang="en-US" sz="1800" b="0" i="0" dirty="0">
                <a:solidFill>
                  <a:srgbClr val="222222"/>
                </a:solidFill>
                <a:effectLst/>
                <a:latin typeface="+mj-lt"/>
              </a:rPr>
              <a:t>3.3 Check for terminal state: using the check() function</a:t>
            </a:r>
          </a:p>
          <a:p>
            <a:pPr algn="ctr"/>
            <a:endParaRPr lang="en-US" dirty="0">
              <a:latin typeface="+mj-lt"/>
            </a:endParaRPr>
          </a:p>
        </p:txBody>
      </p:sp>
      <p:pic>
        <p:nvPicPr>
          <p:cNvPr id="56" name="Graphic 55" descr="Back with solid fill">
            <a:extLst>
              <a:ext uri="{FF2B5EF4-FFF2-40B4-BE49-F238E27FC236}">
                <a16:creationId xmlns:a16="http://schemas.microsoft.com/office/drawing/2014/main" id="{C3DAEB3C-7708-4BD1-A2B9-F3E4580A18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1631837" flipV="1">
            <a:off x="8869185" y="3241411"/>
            <a:ext cx="1150331" cy="643955"/>
          </a:xfrm>
          <a:prstGeom prst="rect">
            <a:avLst/>
          </a:prstGeom>
        </p:spPr>
      </p:pic>
      <p:pic>
        <p:nvPicPr>
          <p:cNvPr id="57" name="Graphic 56" descr="Back with solid fill">
            <a:extLst>
              <a:ext uri="{FF2B5EF4-FFF2-40B4-BE49-F238E27FC236}">
                <a16:creationId xmlns:a16="http://schemas.microsoft.com/office/drawing/2014/main" id="{2749D8A0-00B8-40E5-87AC-CF84BD3A1F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395854" flipV="1">
            <a:off x="4865454" y="3296218"/>
            <a:ext cx="1234221" cy="622502"/>
          </a:xfrm>
          <a:prstGeom prst="rect">
            <a:avLst/>
          </a:prstGeom>
        </p:spPr>
      </p:pic>
      <p:grpSp>
        <p:nvGrpSpPr>
          <p:cNvPr id="66" name="Graphic 58" descr="Thought bubble outline">
            <a:extLst>
              <a:ext uri="{FF2B5EF4-FFF2-40B4-BE49-F238E27FC236}">
                <a16:creationId xmlns:a16="http://schemas.microsoft.com/office/drawing/2014/main" id="{57B56D1D-AFE5-4626-9FE5-921F23E35268}"/>
              </a:ext>
            </a:extLst>
          </p:cNvPr>
          <p:cNvGrpSpPr/>
          <p:nvPr/>
        </p:nvGrpSpPr>
        <p:grpSpPr>
          <a:xfrm>
            <a:off x="7789901" y="41798"/>
            <a:ext cx="4358935" cy="2716171"/>
            <a:chOff x="8381602" y="957015"/>
            <a:chExt cx="3569878" cy="1433450"/>
          </a:xfrm>
          <a:solidFill>
            <a:srgbClr val="E7E6E6"/>
          </a:solidFill>
        </p:grpSpPr>
        <p:sp>
          <p:nvSpPr>
            <p:cNvPr id="67" name="Freeform: Shape 66">
              <a:extLst>
                <a:ext uri="{FF2B5EF4-FFF2-40B4-BE49-F238E27FC236}">
                  <a16:creationId xmlns:a16="http://schemas.microsoft.com/office/drawing/2014/main" id="{883B2398-42E2-4B61-A7AD-4699D4AEC08F}"/>
                </a:ext>
              </a:extLst>
            </p:cNvPr>
            <p:cNvSpPr/>
            <p:nvPr/>
          </p:nvSpPr>
          <p:spPr>
            <a:xfrm>
              <a:off x="8381602" y="957015"/>
              <a:ext cx="3569878" cy="1240401"/>
            </a:xfrm>
            <a:custGeom>
              <a:avLst/>
              <a:gdLst>
                <a:gd name="connsiteX0" fmla="*/ 1828964 w 3569878"/>
                <a:gd name="connsiteY0" fmla="*/ 45943 h 1240401"/>
                <a:gd name="connsiteX1" fmla="*/ 2254422 w 3569878"/>
                <a:gd name="connsiteY1" fmla="*/ 221104 h 1240401"/>
                <a:gd name="connsiteX2" fmla="*/ 2255113 w 3569878"/>
                <a:gd name="connsiteY2" fmla="*/ 221242 h 1240401"/>
                <a:gd name="connsiteX3" fmla="*/ 2523833 w 3569878"/>
                <a:gd name="connsiteY3" fmla="*/ 175947 h 1240401"/>
                <a:gd name="connsiteX4" fmla="*/ 2958086 w 3569878"/>
                <a:gd name="connsiteY4" fmla="*/ 392637 h 1240401"/>
                <a:gd name="connsiteX5" fmla="*/ 2945286 w 3569878"/>
                <a:gd name="connsiteY5" fmla="*/ 442112 h 1240401"/>
                <a:gd name="connsiteX6" fmla="*/ 2945631 w 3569878"/>
                <a:gd name="connsiteY6" fmla="*/ 442388 h 1240401"/>
                <a:gd name="connsiteX7" fmla="*/ 2945838 w 3569878"/>
                <a:gd name="connsiteY7" fmla="*/ 442388 h 1240401"/>
                <a:gd name="connsiteX8" fmla="*/ 3050637 w 3569878"/>
                <a:gd name="connsiteY8" fmla="*/ 436002 h 1240401"/>
                <a:gd name="connsiteX9" fmla="*/ 3478688 w 3569878"/>
                <a:gd name="connsiteY9" fmla="*/ 655809 h 1240401"/>
                <a:gd name="connsiteX10" fmla="*/ 3044974 w 3569878"/>
                <a:gd name="connsiteY10" fmla="*/ 869358 h 1240401"/>
                <a:gd name="connsiteX11" fmla="*/ 2871844 w 3569878"/>
                <a:gd name="connsiteY11" fmla="*/ 849995 h 1240401"/>
                <a:gd name="connsiteX12" fmla="*/ 2871287 w 3569878"/>
                <a:gd name="connsiteY12" fmla="*/ 850087 h 1240401"/>
                <a:gd name="connsiteX13" fmla="*/ 2871245 w 3569878"/>
                <a:gd name="connsiteY13" fmla="*/ 850202 h 1240401"/>
                <a:gd name="connsiteX14" fmla="*/ 2871245 w 3569878"/>
                <a:gd name="connsiteY14" fmla="*/ 864810 h 1240401"/>
                <a:gd name="connsiteX15" fmla="*/ 2471019 w 3569878"/>
                <a:gd name="connsiteY15" fmla="*/ 1085313 h 1240401"/>
                <a:gd name="connsiteX16" fmla="*/ 2090179 w 3569878"/>
                <a:gd name="connsiteY16" fmla="*/ 997548 h 1240401"/>
                <a:gd name="connsiteX17" fmla="*/ 2089594 w 3569878"/>
                <a:gd name="connsiteY17" fmla="*/ 997516 h 1240401"/>
                <a:gd name="connsiteX18" fmla="*/ 2089442 w 3569878"/>
                <a:gd name="connsiteY18" fmla="*/ 997663 h 1240401"/>
                <a:gd name="connsiteX19" fmla="*/ 1615180 w 3569878"/>
                <a:gd name="connsiteY19" fmla="*/ 1193361 h 1240401"/>
                <a:gd name="connsiteX20" fmla="*/ 1220936 w 3569878"/>
                <a:gd name="connsiteY20" fmla="*/ 977611 h 1240401"/>
                <a:gd name="connsiteX21" fmla="*/ 1225080 w 3569878"/>
                <a:gd name="connsiteY21" fmla="*/ 954298 h 1240401"/>
                <a:gd name="connsiteX22" fmla="*/ 1224942 w 3569878"/>
                <a:gd name="connsiteY22" fmla="*/ 954045 h 1240401"/>
                <a:gd name="connsiteX23" fmla="*/ 1224436 w 3569878"/>
                <a:gd name="connsiteY23" fmla="*/ 954114 h 1240401"/>
                <a:gd name="connsiteX24" fmla="*/ 619037 w 3569878"/>
                <a:gd name="connsiteY24" fmla="*/ 915935 h 1240401"/>
                <a:gd name="connsiteX25" fmla="*/ 530441 w 3569878"/>
                <a:gd name="connsiteY25" fmla="*/ 804356 h 1240401"/>
                <a:gd name="connsiteX26" fmla="*/ 526067 w 3569878"/>
                <a:gd name="connsiteY26" fmla="*/ 804356 h 1240401"/>
                <a:gd name="connsiteX27" fmla="*/ 92306 w 3569878"/>
                <a:gd name="connsiteY27" fmla="*/ 587352 h 1240401"/>
                <a:gd name="connsiteX28" fmla="*/ 520403 w 3569878"/>
                <a:gd name="connsiteY28" fmla="*/ 371000 h 1240401"/>
                <a:gd name="connsiteX29" fmla="*/ 625202 w 3569878"/>
                <a:gd name="connsiteY29" fmla="*/ 377385 h 1240401"/>
                <a:gd name="connsiteX30" fmla="*/ 625801 w 3569878"/>
                <a:gd name="connsiteY30" fmla="*/ 377190 h 1240401"/>
                <a:gd name="connsiteX31" fmla="*/ 625801 w 3569878"/>
                <a:gd name="connsiteY31" fmla="*/ 377087 h 1240401"/>
                <a:gd name="connsiteX32" fmla="*/ 613046 w 3569878"/>
                <a:gd name="connsiteY32" fmla="*/ 332205 h 1240401"/>
                <a:gd name="connsiteX33" fmla="*/ 1035208 w 3569878"/>
                <a:gd name="connsiteY33" fmla="*/ 111104 h 1240401"/>
                <a:gd name="connsiteX34" fmla="*/ 1407189 w 3569878"/>
                <a:gd name="connsiteY34" fmla="*/ 208173 h 1240401"/>
                <a:gd name="connsiteX35" fmla="*/ 1407746 w 3569878"/>
                <a:gd name="connsiteY35" fmla="*/ 208262 h 1240401"/>
                <a:gd name="connsiteX36" fmla="*/ 1407926 w 3569878"/>
                <a:gd name="connsiteY36" fmla="*/ 208173 h 1240401"/>
                <a:gd name="connsiteX37" fmla="*/ 1828964 w 3569878"/>
                <a:gd name="connsiteY37" fmla="*/ 45943 h 1240401"/>
                <a:gd name="connsiteX38" fmla="*/ 1828964 w 3569878"/>
                <a:gd name="connsiteY38" fmla="*/ 5 h 1240401"/>
                <a:gd name="connsiteX39" fmla="*/ 1381174 w 3569878"/>
                <a:gd name="connsiteY39" fmla="*/ 125645 h 1240401"/>
                <a:gd name="connsiteX40" fmla="*/ 1047253 w 3569878"/>
                <a:gd name="connsiteY40" fmla="*/ 65007 h 1240401"/>
                <a:gd name="connsiteX41" fmla="*/ 520864 w 3569878"/>
                <a:gd name="connsiteY41" fmla="*/ 325062 h 1240401"/>
                <a:gd name="connsiteX42" fmla="*/ 31 w 3569878"/>
                <a:gd name="connsiteY42" fmla="*/ 590524 h 1240401"/>
                <a:gd name="connsiteX43" fmla="*/ 452256 w 3569878"/>
                <a:gd name="connsiteY43" fmla="*/ 847722 h 1240401"/>
                <a:gd name="connsiteX44" fmla="*/ 1087087 w 3569878"/>
                <a:gd name="connsiteY44" fmla="*/ 1037466 h 1240401"/>
                <a:gd name="connsiteX45" fmla="*/ 1139160 w 3569878"/>
                <a:gd name="connsiteY45" fmla="*/ 1029498 h 1240401"/>
                <a:gd name="connsiteX46" fmla="*/ 1760522 w 3569878"/>
                <a:gd name="connsiteY46" fmla="*/ 1235126 h 1240401"/>
                <a:gd name="connsiteX47" fmla="*/ 2137145 w 3569878"/>
                <a:gd name="connsiteY47" fmla="*/ 1084853 h 1240401"/>
                <a:gd name="connsiteX48" fmla="*/ 2436946 w 3569878"/>
                <a:gd name="connsiteY48" fmla="*/ 1131986 h 1240401"/>
                <a:gd name="connsiteX49" fmla="*/ 2956751 w 3569878"/>
                <a:gd name="connsiteY49" fmla="*/ 910886 h 1240401"/>
                <a:gd name="connsiteX50" fmla="*/ 3044974 w 3569878"/>
                <a:gd name="connsiteY50" fmla="*/ 915296 h 1240401"/>
                <a:gd name="connsiteX51" fmla="*/ 3569876 w 3569878"/>
                <a:gd name="connsiteY51" fmla="*/ 651883 h 1240401"/>
                <a:gd name="connsiteX52" fmla="*/ 3050177 w 3569878"/>
                <a:gd name="connsiteY52" fmla="*/ 390064 h 1240401"/>
                <a:gd name="connsiteX53" fmla="*/ 2523833 w 3569878"/>
                <a:gd name="connsiteY53" fmla="*/ 130009 h 1240401"/>
                <a:gd name="connsiteX54" fmla="*/ 2308019 w 3569878"/>
                <a:gd name="connsiteY54" fmla="*/ 152772 h 1240401"/>
                <a:gd name="connsiteX55" fmla="*/ 1828964 w 3569878"/>
                <a:gd name="connsiteY55" fmla="*/ 5 h 12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569878" h="1240401">
                  <a:moveTo>
                    <a:pt x="1828964" y="45943"/>
                  </a:moveTo>
                  <a:cubicBezTo>
                    <a:pt x="2037047" y="45311"/>
                    <a:pt x="2216205" y="119069"/>
                    <a:pt x="2254422" y="221104"/>
                  </a:cubicBezTo>
                  <a:cubicBezTo>
                    <a:pt x="2254422" y="221265"/>
                    <a:pt x="2254837" y="221357"/>
                    <a:pt x="2255113" y="221242"/>
                  </a:cubicBezTo>
                  <a:cubicBezTo>
                    <a:pt x="2332460" y="191996"/>
                    <a:pt x="2426779" y="176099"/>
                    <a:pt x="2523833" y="175947"/>
                  </a:cubicBezTo>
                  <a:cubicBezTo>
                    <a:pt x="2763403" y="176326"/>
                    <a:pt x="2957405" y="273132"/>
                    <a:pt x="2958086" y="392637"/>
                  </a:cubicBezTo>
                  <a:cubicBezTo>
                    <a:pt x="2958321" y="409342"/>
                    <a:pt x="2954016" y="425986"/>
                    <a:pt x="2945286" y="442112"/>
                  </a:cubicBezTo>
                  <a:cubicBezTo>
                    <a:pt x="2945231" y="442236"/>
                    <a:pt x="2945383" y="442360"/>
                    <a:pt x="2945631" y="442388"/>
                  </a:cubicBezTo>
                  <a:cubicBezTo>
                    <a:pt x="2945700" y="442395"/>
                    <a:pt x="2945770" y="442395"/>
                    <a:pt x="2945838" y="442388"/>
                  </a:cubicBezTo>
                  <a:cubicBezTo>
                    <a:pt x="2980032" y="437911"/>
                    <a:pt x="3015289" y="435761"/>
                    <a:pt x="3050637" y="436002"/>
                  </a:cubicBezTo>
                  <a:cubicBezTo>
                    <a:pt x="3290520" y="437737"/>
                    <a:pt x="3482165" y="536147"/>
                    <a:pt x="3478688" y="655809"/>
                  </a:cubicBezTo>
                  <a:cubicBezTo>
                    <a:pt x="3475253" y="774124"/>
                    <a:pt x="3282181" y="869186"/>
                    <a:pt x="3044974" y="869358"/>
                  </a:cubicBezTo>
                  <a:cubicBezTo>
                    <a:pt x="2985295" y="868550"/>
                    <a:pt x="2926499" y="861974"/>
                    <a:pt x="2871844" y="849995"/>
                  </a:cubicBezTo>
                  <a:cubicBezTo>
                    <a:pt x="2871641" y="849945"/>
                    <a:pt x="2871388" y="849984"/>
                    <a:pt x="2871287" y="850087"/>
                  </a:cubicBezTo>
                  <a:cubicBezTo>
                    <a:pt x="2871250" y="850122"/>
                    <a:pt x="2871236" y="850163"/>
                    <a:pt x="2871245" y="850202"/>
                  </a:cubicBezTo>
                  <a:lnTo>
                    <a:pt x="2871245" y="864810"/>
                  </a:lnTo>
                  <a:cubicBezTo>
                    <a:pt x="2873128" y="979054"/>
                    <a:pt x="2699100" y="1074933"/>
                    <a:pt x="2471019" y="1085313"/>
                  </a:cubicBezTo>
                  <a:cubicBezTo>
                    <a:pt x="2321999" y="1091413"/>
                    <a:pt x="2177467" y="1058106"/>
                    <a:pt x="2090179" y="997548"/>
                  </a:cubicBezTo>
                  <a:cubicBezTo>
                    <a:pt x="2090036" y="997459"/>
                    <a:pt x="2089774" y="997445"/>
                    <a:pt x="2089594" y="997516"/>
                  </a:cubicBezTo>
                  <a:cubicBezTo>
                    <a:pt x="2089507" y="997553"/>
                    <a:pt x="2089451" y="997606"/>
                    <a:pt x="2089442" y="997663"/>
                  </a:cubicBezTo>
                  <a:cubicBezTo>
                    <a:pt x="2066811" y="1117033"/>
                    <a:pt x="1854478" y="1204650"/>
                    <a:pt x="1615180" y="1193361"/>
                  </a:cubicBezTo>
                  <a:cubicBezTo>
                    <a:pt x="1391980" y="1182832"/>
                    <a:pt x="1221337" y="1089447"/>
                    <a:pt x="1220936" y="977611"/>
                  </a:cubicBezTo>
                  <a:cubicBezTo>
                    <a:pt x="1220899" y="969792"/>
                    <a:pt x="1222290" y="961990"/>
                    <a:pt x="1225080" y="954298"/>
                  </a:cubicBezTo>
                  <a:cubicBezTo>
                    <a:pt x="1225182" y="954208"/>
                    <a:pt x="1225122" y="954095"/>
                    <a:pt x="1224942" y="954045"/>
                  </a:cubicBezTo>
                  <a:cubicBezTo>
                    <a:pt x="1224762" y="953994"/>
                    <a:pt x="1224537" y="954024"/>
                    <a:pt x="1224436" y="954114"/>
                  </a:cubicBezTo>
                  <a:cubicBezTo>
                    <a:pt x="1036124" y="1026965"/>
                    <a:pt x="765079" y="1009871"/>
                    <a:pt x="619037" y="915935"/>
                  </a:cubicBezTo>
                  <a:cubicBezTo>
                    <a:pt x="568893" y="883684"/>
                    <a:pt x="538167" y="844986"/>
                    <a:pt x="530441" y="804356"/>
                  </a:cubicBezTo>
                  <a:lnTo>
                    <a:pt x="526067" y="804356"/>
                  </a:lnTo>
                  <a:cubicBezTo>
                    <a:pt x="286162" y="804181"/>
                    <a:pt x="91956" y="707027"/>
                    <a:pt x="92306" y="587352"/>
                  </a:cubicBezTo>
                  <a:cubicBezTo>
                    <a:pt x="92652" y="469025"/>
                    <a:pt x="283219" y="372714"/>
                    <a:pt x="520403" y="371000"/>
                  </a:cubicBezTo>
                  <a:cubicBezTo>
                    <a:pt x="555752" y="370757"/>
                    <a:pt x="591009" y="372907"/>
                    <a:pt x="625202" y="377385"/>
                  </a:cubicBezTo>
                  <a:cubicBezTo>
                    <a:pt x="625474" y="377413"/>
                    <a:pt x="625746" y="377326"/>
                    <a:pt x="625801" y="377190"/>
                  </a:cubicBezTo>
                  <a:cubicBezTo>
                    <a:pt x="625815" y="377156"/>
                    <a:pt x="625815" y="377121"/>
                    <a:pt x="625801" y="377087"/>
                  </a:cubicBezTo>
                  <a:cubicBezTo>
                    <a:pt x="618102" y="362421"/>
                    <a:pt x="613824" y="347360"/>
                    <a:pt x="613046" y="332205"/>
                  </a:cubicBezTo>
                  <a:cubicBezTo>
                    <a:pt x="607226" y="212999"/>
                    <a:pt x="796233" y="114007"/>
                    <a:pt x="1035208" y="111104"/>
                  </a:cubicBezTo>
                  <a:cubicBezTo>
                    <a:pt x="1184464" y="109291"/>
                    <a:pt x="1325054" y="145980"/>
                    <a:pt x="1407189" y="208173"/>
                  </a:cubicBezTo>
                  <a:cubicBezTo>
                    <a:pt x="1407295" y="208274"/>
                    <a:pt x="1407544" y="208315"/>
                    <a:pt x="1407746" y="208262"/>
                  </a:cubicBezTo>
                  <a:cubicBezTo>
                    <a:pt x="1407825" y="208242"/>
                    <a:pt x="1407885" y="208212"/>
                    <a:pt x="1407926" y="208173"/>
                  </a:cubicBezTo>
                  <a:cubicBezTo>
                    <a:pt x="1459916" y="113267"/>
                    <a:pt x="1631748" y="47059"/>
                    <a:pt x="1828964" y="45943"/>
                  </a:cubicBezTo>
                  <a:moveTo>
                    <a:pt x="1828964" y="5"/>
                  </a:moveTo>
                  <a:cubicBezTo>
                    <a:pt x="1646284" y="623"/>
                    <a:pt x="1477100" y="48093"/>
                    <a:pt x="1381174" y="125645"/>
                  </a:cubicBezTo>
                  <a:cubicBezTo>
                    <a:pt x="1287545" y="86543"/>
                    <a:pt x="1169365" y="65081"/>
                    <a:pt x="1047253" y="65007"/>
                  </a:cubicBezTo>
                  <a:cubicBezTo>
                    <a:pt x="758655" y="65186"/>
                    <a:pt x="524013" y="181109"/>
                    <a:pt x="520864" y="325062"/>
                  </a:cubicBezTo>
                  <a:cubicBezTo>
                    <a:pt x="230088" y="326622"/>
                    <a:pt x="-3098" y="445472"/>
                    <a:pt x="31" y="590524"/>
                  </a:cubicBezTo>
                  <a:cubicBezTo>
                    <a:pt x="2827" y="720188"/>
                    <a:pt x="194904" y="829429"/>
                    <a:pt x="452256" y="847722"/>
                  </a:cubicBezTo>
                  <a:cubicBezTo>
                    <a:pt x="522521" y="987566"/>
                    <a:pt x="806745" y="1072517"/>
                    <a:pt x="1087087" y="1037466"/>
                  </a:cubicBezTo>
                  <a:cubicBezTo>
                    <a:pt x="1104709" y="1035263"/>
                    <a:pt x="1122091" y="1032603"/>
                    <a:pt x="1139160" y="1029498"/>
                  </a:cubicBezTo>
                  <a:cubicBezTo>
                    <a:pt x="1196914" y="1171874"/>
                    <a:pt x="1475111" y="1263936"/>
                    <a:pt x="1760522" y="1235126"/>
                  </a:cubicBezTo>
                  <a:cubicBezTo>
                    <a:pt x="1927321" y="1218289"/>
                    <a:pt x="2067575" y="1162328"/>
                    <a:pt x="2137145" y="1084853"/>
                  </a:cubicBezTo>
                  <a:cubicBezTo>
                    <a:pt x="2224797" y="1115760"/>
                    <a:pt x="2329610" y="1132238"/>
                    <a:pt x="2436946" y="1131986"/>
                  </a:cubicBezTo>
                  <a:cubicBezTo>
                    <a:pt x="2695449" y="1131830"/>
                    <a:pt x="2915591" y="1038192"/>
                    <a:pt x="2956751" y="910886"/>
                  </a:cubicBezTo>
                  <a:cubicBezTo>
                    <a:pt x="2985806" y="913764"/>
                    <a:pt x="3015353" y="915241"/>
                    <a:pt x="3044974" y="915296"/>
                  </a:cubicBezTo>
                  <a:cubicBezTo>
                    <a:pt x="3335741" y="914862"/>
                    <a:pt x="3570747" y="796928"/>
                    <a:pt x="3569876" y="651883"/>
                  </a:cubicBezTo>
                  <a:cubicBezTo>
                    <a:pt x="3569011" y="508465"/>
                    <a:pt x="3337661" y="391911"/>
                    <a:pt x="3050177" y="390064"/>
                  </a:cubicBezTo>
                  <a:cubicBezTo>
                    <a:pt x="3047028" y="246120"/>
                    <a:pt x="2812413" y="130202"/>
                    <a:pt x="2523833" y="130009"/>
                  </a:cubicBezTo>
                  <a:cubicBezTo>
                    <a:pt x="2449516" y="130071"/>
                    <a:pt x="2376028" y="137823"/>
                    <a:pt x="2308019" y="152772"/>
                  </a:cubicBezTo>
                  <a:cubicBezTo>
                    <a:pt x="2222656" y="59198"/>
                    <a:pt x="2035054" y="-627"/>
                    <a:pt x="1828964" y="5"/>
                  </a:cubicBezTo>
                  <a:close/>
                </a:path>
              </a:pathLst>
            </a:custGeom>
            <a:solidFill>
              <a:srgbClr val="E7E6E6"/>
            </a:solidFill>
            <a:ln w="12700" cap="flat">
              <a:solidFill>
                <a:srgbClr val="5B9BD5"/>
              </a:solid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616AEBE-6EFF-4C79-9BB5-7BA7FF34A291}"/>
                </a:ext>
              </a:extLst>
            </p:cNvPr>
            <p:cNvSpPr/>
            <p:nvPr/>
          </p:nvSpPr>
          <p:spPr>
            <a:xfrm>
              <a:off x="8873142" y="2042258"/>
              <a:ext cx="552543" cy="275627"/>
            </a:xfrm>
            <a:custGeom>
              <a:avLst/>
              <a:gdLst>
                <a:gd name="connsiteX0" fmla="*/ 276272 w 552543"/>
                <a:gd name="connsiteY0" fmla="*/ 45938 h 275627"/>
                <a:gd name="connsiteX1" fmla="*/ 460453 w 552543"/>
                <a:gd name="connsiteY1" fmla="*/ 137814 h 275627"/>
                <a:gd name="connsiteX2" fmla="*/ 276272 w 552543"/>
                <a:gd name="connsiteY2" fmla="*/ 229690 h 275627"/>
                <a:gd name="connsiteX3" fmla="*/ 92091 w 552543"/>
                <a:gd name="connsiteY3" fmla="*/ 137814 h 275627"/>
                <a:gd name="connsiteX4" fmla="*/ 276272 w 552543"/>
                <a:gd name="connsiteY4" fmla="*/ 45938 h 275627"/>
                <a:gd name="connsiteX5" fmla="*/ 276272 w 552543"/>
                <a:gd name="connsiteY5" fmla="*/ 0 h 275627"/>
                <a:gd name="connsiteX6" fmla="*/ 0 w 552543"/>
                <a:gd name="connsiteY6" fmla="*/ 137814 h 275627"/>
                <a:gd name="connsiteX7" fmla="*/ 276272 w 552543"/>
                <a:gd name="connsiteY7" fmla="*/ 275628 h 275627"/>
                <a:gd name="connsiteX8" fmla="*/ 552543 w 552543"/>
                <a:gd name="connsiteY8" fmla="*/ 137814 h 275627"/>
                <a:gd name="connsiteX9" fmla="*/ 276272 w 552543"/>
                <a:gd name="connsiteY9" fmla="*/ 0 h 27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543" h="275627">
                  <a:moveTo>
                    <a:pt x="276272" y="45938"/>
                  </a:moveTo>
                  <a:cubicBezTo>
                    <a:pt x="377990" y="45938"/>
                    <a:pt x="460453" y="87073"/>
                    <a:pt x="460453" y="137814"/>
                  </a:cubicBezTo>
                  <a:cubicBezTo>
                    <a:pt x="460453" y="188555"/>
                    <a:pt x="377990" y="229690"/>
                    <a:pt x="276272" y="229690"/>
                  </a:cubicBezTo>
                  <a:cubicBezTo>
                    <a:pt x="174553" y="229690"/>
                    <a:pt x="92091" y="188555"/>
                    <a:pt x="92091" y="137814"/>
                  </a:cubicBezTo>
                  <a:cubicBezTo>
                    <a:pt x="92243" y="87103"/>
                    <a:pt x="174613" y="46014"/>
                    <a:pt x="276272" y="45938"/>
                  </a:cubicBezTo>
                  <a:moveTo>
                    <a:pt x="276272" y="0"/>
                  </a:moveTo>
                  <a:cubicBezTo>
                    <a:pt x="123691" y="0"/>
                    <a:pt x="0" y="61702"/>
                    <a:pt x="0" y="137814"/>
                  </a:cubicBezTo>
                  <a:cubicBezTo>
                    <a:pt x="0" y="213926"/>
                    <a:pt x="123691" y="275628"/>
                    <a:pt x="276272" y="275628"/>
                  </a:cubicBezTo>
                  <a:cubicBezTo>
                    <a:pt x="428852" y="275628"/>
                    <a:pt x="552543" y="213926"/>
                    <a:pt x="552543" y="137814"/>
                  </a:cubicBezTo>
                  <a:cubicBezTo>
                    <a:pt x="552543" y="61702"/>
                    <a:pt x="428852" y="0"/>
                    <a:pt x="276272" y="0"/>
                  </a:cubicBezTo>
                  <a:close/>
                </a:path>
              </a:pathLst>
            </a:custGeom>
            <a:solidFill>
              <a:srgbClr val="E7E6E6"/>
            </a:solidFill>
            <a:ln w="12700" cap="flat">
              <a:solidFill>
                <a:srgbClr val="5B9BD5"/>
              </a:solid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828BD4C-B762-4A4A-8CF1-C52E0D2F206D}"/>
                </a:ext>
              </a:extLst>
            </p:cNvPr>
            <p:cNvSpPr/>
            <p:nvPr/>
          </p:nvSpPr>
          <p:spPr>
            <a:xfrm>
              <a:off x="8549901" y="2274493"/>
              <a:ext cx="207203" cy="115972"/>
            </a:xfrm>
            <a:custGeom>
              <a:avLst/>
              <a:gdLst>
                <a:gd name="connsiteX0" fmla="*/ 207204 w 414407"/>
                <a:gd name="connsiteY0" fmla="*/ 45938 h 206720"/>
                <a:gd name="connsiteX1" fmla="*/ 322317 w 414407"/>
                <a:gd name="connsiteY1" fmla="*/ 103360 h 206720"/>
                <a:gd name="connsiteX2" fmla="*/ 207204 w 414407"/>
                <a:gd name="connsiteY2" fmla="*/ 160783 h 206720"/>
                <a:gd name="connsiteX3" fmla="*/ 92091 w 414407"/>
                <a:gd name="connsiteY3" fmla="*/ 103360 h 206720"/>
                <a:gd name="connsiteX4" fmla="*/ 207204 w 414407"/>
                <a:gd name="connsiteY4" fmla="*/ 45938 h 206720"/>
                <a:gd name="connsiteX5" fmla="*/ 207204 w 414407"/>
                <a:gd name="connsiteY5" fmla="*/ 0 h 206720"/>
                <a:gd name="connsiteX6" fmla="*/ 0 w 414407"/>
                <a:gd name="connsiteY6" fmla="*/ 103360 h 206720"/>
                <a:gd name="connsiteX7" fmla="*/ 207204 w 414407"/>
                <a:gd name="connsiteY7" fmla="*/ 206721 h 206720"/>
                <a:gd name="connsiteX8" fmla="*/ 414408 w 414407"/>
                <a:gd name="connsiteY8" fmla="*/ 103360 h 206720"/>
                <a:gd name="connsiteX9" fmla="*/ 207204 w 414407"/>
                <a:gd name="connsiteY9" fmla="*/ 0 h 20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407" h="206720">
                  <a:moveTo>
                    <a:pt x="207204" y="45938"/>
                  </a:moveTo>
                  <a:cubicBezTo>
                    <a:pt x="270778" y="45938"/>
                    <a:pt x="322317" y="71647"/>
                    <a:pt x="322317" y="103360"/>
                  </a:cubicBezTo>
                  <a:cubicBezTo>
                    <a:pt x="322317" y="135074"/>
                    <a:pt x="270778" y="160783"/>
                    <a:pt x="207204" y="160783"/>
                  </a:cubicBezTo>
                  <a:cubicBezTo>
                    <a:pt x="143629" y="160783"/>
                    <a:pt x="92091" y="135074"/>
                    <a:pt x="92091" y="103360"/>
                  </a:cubicBezTo>
                  <a:cubicBezTo>
                    <a:pt x="92091" y="71647"/>
                    <a:pt x="143629" y="45938"/>
                    <a:pt x="207204" y="45938"/>
                  </a:cubicBezTo>
                  <a:moveTo>
                    <a:pt x="207204" y="0"/>
                  </a:moveTo>
                  <a:cubicBezTo>
                    <a:pt x="92767" y="0"/>
                    <a:pt x="0" y="46275"/>
                    <a:pt x="0" y="103360"/>
                  </a:cubicBezTo>
                  <a:cubicBezTo>
                    <a:pt x="0" y="160445"/>
                    <a:pt x="92767" y="206721"/>
                    <a:pt x="207204" y="206721"/>
                  </a:cubicBezTo>
                  <a:cubicBezTo>
                    <a:pt x="321640" y="206721"/>
                    <a:pt x="414408" y="160445"/>
                    <a:pt x="414408" y="103360"/>
                  </a:cubicBezTo>
                  <a:cubicBezTo>
                    <a:pt x="414408" y="46275"/>
                    <a:pt x="321640" y="0"/>
                    <a:pt x="207204" y="0"/>
                  </a:cubicBezTo>
                  <a:close/>
                </a:path>
              </a:pathLst>
            </a:custGeom>
            <a:solidFill>
              <a:srgbClr val="E7E6E6"/>
            </a:solidFill>
            <a:ln w="12700" cap="flat">
              <a:solidFill>
                <a:srgbClr val="5B9BD5"/>
              </a:solidFill>
              <a:prstDash val="solid"/>
              <a:miter/>
            </a:ln>
          </p:spPr>
          <p:txBody>
            <a:bodyPr rtlCol="0" anchor="ctr"/>
            <a:lstStyle/>
            <a:p>
              <a:endParaRPr lang="en-US" dirty="0"/>
            </a:p>
          </p:txBody>
        </p:sp>
      </p:grpSp>
      <p:sp>
        <p:nvSpPr>
          <p:cNvPr id="71" name="TextBox 70">
            <a:extLst>
              <a:ext uri="{FF2B5EF4-FFF2-40B4-BE49-F238E27FC236}">
                <a16:creationId xmlns:a16="http://schemas.microsoft.com/office/drawing/2014/main" id="{EB754740-E4D2-4004-9EF2-BE8726D4D446}"/>
              </a:ext>
            </a:extLst>
          </p:cNvPr>
          <p:cNvSpPr txBox="1"/>
          <p:nvPr/>
        </p:nvSpPr>
        <p:spPr>
          <a:xfrm>
            <a:off x="8610600" y="652117"/>
            <a:ext cx="2907466" cy="954107"/>
          </a:xfrm>
          <a:prstGeom prst="rect">
            <a:avLst/>
          </a:prstGeom>
          <a:noFill/>
        </p:spPr>
        <p:txBody>
          <a:bodyPr wrap="square">
            <a:spAutoFit/>
          </a:bodyPr>
          <a:lstStyle/>
          <a:p>
            <a:r>
              <a:rPr lang="en-US" sz="1400" b="0" i="0" dirty="0">
                <a:solidFill>
                  <a:srgbClr val="222222"/>
                </a:solidFill>
                <a:effectLst/>
                <a:latin typeface="+mj-lt"/>
              </a:rPr>
              <a:t>Throughout these execution loop use display_board function and system(“clear”) call to display and manage the outlook of CLI</a:t>
            </a:r>
            <a:endParaRPr lang="en-US" sz="1400" dirty="0">
              <a:latin typeface="+mj-lt"/>
            </a:endParaRPr>
          </a:p>
        </p:txBody>
      </p:sp>
      <p:sp>
        <p:nvSpPr>
          <p:cNvPr id="72" name="Rectangle: Rounded Corners 71">
            <a:extLst>
              <a:ext uri="{FF2B5EF4-FFF2-40B4-BE49-F238E27FC236}">
                <a16:creationId xmlns:a16="http://schemas.microsoft.com/office/drawing/2014/main" id="{C00B0063-73B6-4C58-8CF8-0EE9070644E6}"/>
              </a:ext>
            </a:extLst>
          </p:cNvPr>
          <p:cNvSpPr/>
          <p:nvPr/>
        </p:nvSpPr>
        <p:spPr>
          <a:xfrm>
            <a:off x="462378" y="4711493"/>
            <a:ext cx="4358935" cy="763480"/>
          </a:xfrm>
          <a:prstGeom prst="roundRect">
            <a:avLst/>
          </a:prstGeom>
          <a:ln>
            <a:noFill/>
          </a:ln>
          <a:effectLst>
            <a:glow rad="63500">
              <a:schemeClr val="accent5">
                <a:satMod val="175000"/>
                <a:alpha val="40000"/>
              </a:schemeClr>
            </a:glow>
            <a:outerShdw blurRad="57785" dist="33020" dir="3180000" algn="ctr">
              <a:srgbClr val="000000">
                <a:alpha val="30000"/>
              </a:srgb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fontAlgn="base">
              <a:spcBef>
                <a:spcPts val="0"/>
              </a:spcBef>
              <a:spcAft>
                <a:spcPts val="0"/>
              </a:spcAft>
            </a:pPr>
            <a:endParaRPr lang="en-US" sz="1800" b="0" i="0" dirty="0">
              <a:solidFill>
                <a:srgbClr val="222222"/>
              </a:solidFill>
              <a:effectLst/>
              <a:latin typeface="+mj-lt"/>
            </a:endParaRPr>
          </a:p>
          <a:p>
            <a:pPr algn="ctr" rtl="0" fontAlgn="base">
              <a:spcBef>
                <a:spcPts val="0"/>
              </a:spcBef>
              <a:spcAft>
                <a:spcPts val="0"/>
              </a:spcAft>
            </a:pPr>
            <a:r>
              <a:rPr lang="en-US" sz="1800" b="0" i="0" dirty="0">
                <a:solidFill>
                  <a:srgbClr val="222222"/>
                </a:solidFill>
                <a:effectLst/>
                <a:latin typeface="+mj-lt"/>
              </a:rPr>
              <a:t>4.Declare winner or </a:t>
            </a:r>
            <a:r>
              <a:rPr lang="en-US" dirty="0">
                <a:solidFill>
                  <a:srgbClr val="222222"/>
                </a:solidFill>
                <a:latin typeface="+mj-lt"/>
              </a:rPr>
              <a:t>draw</a:t>
            </a:r>
            <a:endParaRPr lang="en-US" sz="1800" b="0" i="0" dirty="0">
              <a:solidFill>
                <a:srgbClr val="222222"/>
              </a:solidFill>
              <a:effectLst/>
              <a:latin typeface="+mj-lt"/>
            </a:endParaRPr>
          </a:p>
          <a:p>
            <a:pPr algn="ctr"/>
            <a:endParaRPr lang="en-US" dirty="0">
              <a:latin typeface="+mj-lt"/>
            </a:endParaRPr>
          </a:p>
        </p:txBody>
      </p:sp>
    </p:spTree>
    <p:extLst>
      <p:ext uri="{BB962C8B-B14F-4D97-AF65-F5344CB8AC3E}">
        <p14:creationId xmlns:p14="http://schemas.microsoft.com/office/powerpoint/2010/main" val="2160942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A413FA1-397F-46E2-A861-9BA093EFA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3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5F4C210-9C64-407A-A3A7-A23D2273905D}"/>
              </a:ext>
            </a:extLst>
          </p:cNvPr>
          <p:cNvPicPr>
            <a:picLocks noChangeAspect="1"/>
          </p:cNvPicPr>
          <p:nvPr/>
        </p:nvPicPr>
        <p:blipFill rotWithShape="1">
          <a:blip r:embed="rId2"/>
          <a:srcRect r="3332" b="2"/>
          <a:stretch/>
        </p:blipFill>
        <p:spPr>
          <a:xfrm>
            <a:off x="0" y="-16480"/>
            <a:ext cx="6036477" cy="6858000"/>
          </a:xfrm>
          <a:prstGeom prst="rect">
            <a:avLst/>
          </a:prstGeom>
        </p:spPr>
      </p:pic>
      <p:sp>
        <p:nvSpPr>
          <p:cNvPr id="27" name="Rectangle 26">
            <a:extLst>
              <a:ext uri="{FF2B5EF4-FFF2-40B4-BE49-F238E27FC236}">
                <a16:creationId xmlns:a16="http://schemas.microsoft.com/office/drawing/2014/main" id="{884B308B-0C51-4BF8-8534-E8A749AC9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FD93F78F-58A9-4BEB-9A60-8DCDC041A24A}"/>
              </a:ext>
            </a:extLst>
          </p:cNvPr>
          <p:cNvSpPr>
            <a:spLocks noGrp="1"/>
          </p:cNvSpPr>
          <p:nvPr>
            <p:ph type="sldNum" sz="quarter" idx="12"/>
          </p:nvPr>
        </p:nvSpPr>
        <p:spPr>
          <a:xfrm>
            <a:off x="10352540" y="295729"/>
            <a:ext cx="838199" cy="767687"/>
          </a:xfrm>
        </p:spPr>
        <p:txBody>
          <a:bodyPr vert="horz" lIns="91440" tIns="45720" rIns="91440" bIns="45720" rtlCol="0">
            <a:normAutofit/>
          </a:bodyPr>
          <a:lstStyle/>
          <a:p>
            <a:pPr defTabSz="457200">
              <a:spcAft>
                <a:spcPts val="600"/>
              </a:spcAft>
            </a:pPr>
            <a:fld id="{A49DFD55-3C28-40EF-9E31-A92D2E4017FF}" type="slidenum">
              <a:rPr lang="en-US">
                <a:solidFill>
                  <a:srgbClr val="FFFFFF"/>
                </a:solidFill>
                <a:latin typeface="+mj-lt"/>
              </a:rPr>
              <a:pPr defTabSz="457200">
                <a:spcAft>
                  <a:spcPts val="600"/>
                </a:spcAft>
              </a:pPr>
              <a:t>9</a:t>
            </a:fld>
            <a:endParaRPr lang="en-US">
              <a:solidFill>
                <a:srgbClr val="FFFFFF"/>
              </a:solidFill>
              <a:latin typeface="+mj-lt"/>
            </a:endParaRPr>
          </a:p>
        </p:txBody>
      </p:sp>
      <p:pic>
        <p:nvPicPr>
          <p:cNvPr id="24" name="Picture 23" descr="Text&#10;&#10;Description automatically generated">
            <a:extLst>
              <a:ext uri="{FF2B5EF4-FFF2-40B4-BE49-F238E27FC236}">
                <a16:creationId xmlns:a16="http://schemas.microsoft.com/office/drawing/2014/main" id="{5DFAA92A-C2EB-449B-B43F-C89FC6B5F3B5}"/>
              </a:ext>
            </a:extLst>
          </p:cNvPr>
          <p:cNvPicPr>
            <a:picLocks noChangeAspect="1"/>
          </p:cNvPicPr>
          <p:nvPr/>
        </p:nvPicPr>
        <p:blipFill>
          <a:blip r:embed="rId3"/>
          <a:stretch>
            <a:fillRect/>
          </a:stretch>
        </p:blipFill>
        <p:spPr>
          <a:xfrm>
            <a:off x="6004546" y="8240"/>
            <a:ext cx="6155523" cy="6849760"/>
          </a:xfrm>
          <a:prstGeom prst="rect">
            <a:avLst/>
          </a:prstGeom>
        </p:spPr>
      </p:pic>
      <p:sp>
        <p:nvSpPr>
          <p:cNvPr id="28" name="Rectangle 27">
            <a:extLst>
              <a:ext uri="{FF2B5EF4-FFF2-40B4-BE49-F238E27FC236}">
                <a16:creationId xmlns:a16="http://schemas.microsoft.com/office/drawing/2014/main" id="{40B18D86-EB75-465D-A427-764DFCEA1954}"/>
              </a:ext>
            </a:extLst>
          </p:cNvPr>
          <p:cNvSpPr/>
          <p:nvPr/>
        </p:nvSpPr>
        <p:spPr>
          <a:xfrm>
            <a:off x="198839" y="16480"/>
            <a:ext cx="5837638" cy="6841520"/>
          </a:xfrm>
          <a:prstGeom prst="rect">
            <a:avLst/>
          </a:prstGeom>
          <a:noFill/>
          <a:ln w="952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0" name="Oval 29">
            <a:extLst>
              <a:ext uri="{FF2B5EF4-FFF2-40B4-BE49-F238E27FC236}">
                <a16:creationId xmlns:a16="http://schemas.microsoft.com/office/drawing/2014/main" id="{5AE9A9CB-1EF7-4FFE-8EC0-60E170C5E9D8}"/>
              </a:ext>
            </a:extLst>
          </p:cNvPr>
          <p:cNvSpPr/>
          <p:nvPr/>
        </p:nvSpPr>
        <p:spPr>
          <a:xfrm>
            <a:off x="4775200" y="295729"/>
            <a:ext cx="457200" cy="445951"/>
          </a:xfrm>
          <a:prstGeom prst="ellipse">
            <a:avLst/>
          </a:prstGeom>
          <a:solidFill>
            <a:schemeClr val="accent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Rounded MT Bold" panose="020F0704030504030204" pitchFamily="34" charset="0"/>
              </a:rPr>
              <a:t>1</a:t>
            </a:r>
          </a:p>
        </p:txBody>
      </p:sp>
      <p:sp>
        <p:nvSpPr>
          <p:cNvPr id="37" name="Rectangle 36">
            <a:extLst>
              <a:ext uri="{FF2B5EF4-FFF2-40B4-BE49-F238E27FC236}">
                <a16:creationId xmlns:a16="http://schemas.microsoft.com/office/drawing/2014/main" id="{49E500B3-9E97-4281-AEC7-356FD120737B}"/>
              </a:ext>
            </a:extLst>
          </p:cNvPr>
          <p:cNvSpPr/>
          <p:nvPr/>
        </p:nvSpPr>
        <p:spPr>
          <a:xfrm>
            <a:off x="6532880" y="32958"/>
            <a:ext cx="5627189" cy="475041"/>
          </a:xfrm>
          <a:prstGeom prst="rect">
            <a:avLst/>
          </a:prstGeom>
          <a:noFill/>
          <a:ln w="9525"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38" name="Oval 37">
            <a:extLst>
              <a:ext uri="{FF2B5EF4-FFF2-40B4-BE49-F238E27FC236}">
                <a16:creationId xmlns:a16="http://schemas.microsoft.com/office/drawing/2014/main" id="{6E750EB3-7AF0-48F1-ACEE-0B4835CE471D}"/>
              </a:ext>
            </a:extLst>
          </p:cNvPr>
          <p:cNvSpPr/>
          <p:nvPr/>
        </p:nvSpPr>
        <p:spPr>
          <a:xfrm>
            <a:off x="11276011" y="60048"/>
            <a:ext cx="511056" cy="464431"/>
          </a:xfrm>
          <a:prstGeom prst="ellipse">
            <a:avLst/>
          </a:prstGeom>
          <a:solidFill>
            <a:srgbClr val="92D05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Rounded MT Bold" panose="020F0704030504030204" pitchFamily="34" charset="0"/>
              </a:rPr>
              <a:t>2</a:t>
            </a:r>
          </a:p>
        </p:txBody>
      </p:sp>
      <p:sp>
        <p:nvSpPr>
          <p:cNvPr id="40" name="Rectangle 39">
            <a:extLst>
              <a:ext uri="{FF2B5EF4-FFF2-40B4-BE49-F238E27FC236}">
                <a16:creationId xmlns:a16="http://schemas.microsoft.com/office/drawing/2014/main" id="{FE2F740F-6108-49B2-A55B-725866B57EFA}"/>
              </a:ext>
            </a:extLst>
          </p:cNvPr>
          <p:cNvSpPr/>
          <p:nvPr/>
        </p:nvSpPr>
        <p:spPr>
          <a:xfrm>
            <a:off x="6532880" y="873760"/>
            <a:ext cx="5508143" cy="4185920"/>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41" name="Oval 40">
            <a:extLst>
              <a:ext uri="{FF2B5EF4-FFF2-40B4-BE49-F238E27FC236}">
                <a16:creationId xmlns:a16="http://schemas.microsoft.com/office/drawing/2014/main" id="{E2FCC377-195D-4FCF-AEE6-33B3C60E4966}"/>
              </a:ext>
            </a:extLst>
          </p:cNvPr>
          <p:cNvSpPr/>
          <p:nvPr/>
        </p:nvSpPr>
        <p:spPr>
          <a:xfrm>
            <a:off x="11458980" y="1045572"/>
            <a:ext cx="511056" cy="580028"/>
          </a:xfrm>
          <a:prstGeom prst="ellipse">
            <a:avLst/>
          </a:prstGeom>
          <a:solidFill>
            <a:srgbClr val="C000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Rounded MT Bold" panose="020F0704030504030204" pitchFamily="34" charset="0"/>
              </a:rPr>
              <a:t>3</a:t>
            </a:r>
          </a:p>
        </p:txBody>
      </p:sp>
      <p:sp>
        <p:nvSpPr>
          <p:cNvPr id="43" name="Rectangle 42">
            <a:extLst>
              <a:ext uri="{FF2B5EF4-FFF2-40B4-BE49-F238E27FC236}">
                <a16:creationId xmlns:a16="http://schemas.microsoft.com/office/drawing/2014/main" id="{94929139-AEB5-4E02-AF3A-7E22121AAB54}"/>
              </a:ext>
            </a:extLst>
          </p:cNvPr>
          <p:cNvSpPr/>
          <p:nvPr/>
        </p:nvSpPr>
        <p:spPr>
          <a:xfrm>
            <a:off x="6473356" y="5363572"/>
            <a:ext cx="5686713" cy="14624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4" name="Oval 43">
            <a:extLst>
              <a:ext uri="{FF2B5EF4-FFF2-40B4-BE49-F238E27FC236}">
                <a16:creationId xmlns:a16="http://schemas.microsoft.com/office/drawing/2014/main" id="{A00933AF-A0C7-4F19-91F6-D8019ABFF5A3}"/>
              </a:ext>
            </a:extLst>
          </p:cNvPr>
          <p:cNvSpPr/>
          <p:nvPr/>
        </p:nvSpPr>
        <p:spPr>
          <a:xfrm>
            <a:off x="11276011" y="5849331"/>
            <a:ext cx="511056" cy="580028"/>
          </a:xfrm>
          <a:prstGeom prst="ellipse">
            <a:avLst/>
          </a:prstGeom>
          <a:solidFill>
            <a:srgbClr val="7030A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Rounded MT Bold" panose="020F0704030504030204" pitchFamily="34" charset="0"/>
              </a:rPr>
              <a:t>3</a:t>
            </a:r>
          </a:p>
        </p:txBody>
      </p:sp>
    </p:spTree>
    <p:extLst>
      <p:ext uri="{BB962C8B-B14F-4D97-AF65-F5344CB8AC3E}">
        <p14:creationId xmlns:p14="http://schemas.microsoft.com/office/powerpoint/2010/main" val="192274692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7.jpeg"/></Relationships>
</file>

<file path=ppt/theme/_rels/theme4.xml.rels><?xml version="1.0" encoding="UTF-8" standalone="yes"?>
<Relationships xmlns="http://schemas.openxmlformats.org/package/2006/relationships"><Relationship Id="rId1" Type="http://schemas.openxmlformats.org/officeDocument/2006/relationships/image" Target="../media/image20.jpeg"/></Relationships>
</file>

<file path=ppt/theme/_rels/theme5.xml.rels><?xml version="1.0" encoding="UTF-8" standalone="yes"?>
<Relationships xmlns="http://schemas.openxmlformats.org/package/2006/relationships"><Relationship Id="rId1" Type="http://schemas.openxmlformats.org/officeDocument/2006/relationships/image" Target="../media/image22.jpeg"/></Relationships>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Quotabl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3.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4.xml><?xml version="1.0" encoding="utf-8"?>
<a:theme xmlns:a="http://schemas.openxmlformats.org/drawingml/2006/main" name="Ion Boardroom">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5.xml><?xml version="1.0" encoding="utf-8"?>
<a:theme xmlns:a="http://schemas.openxmlformats.org/drawingml/2006/main" name="Celestial">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Cambria">
      <a:majorFont>
        <a:latin typeface="Calibri" panose="020F0502020204030204"/>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ysClr val="windowText" lastClr="000000"/>
    </a:dk1>
    <a:lt1>
      <a:srgbClr val="000000"/>
    </a:lt1>
    <a:dk2>
      <a:srgbClr val="000000"/>
    </a:dk2>
    <a:lt2>
      <a:srgbClr val="F8F8F8"/>
    </a:lt2>
    <a:accent1>
      <a:srgbClr val="0070C0"/>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xml><?xml version="1.0" encoding="utf-8"?>
<a:themeOverride xmlns:a="http://schemas.openxmlformats.org/drawingml/2006/main">
  <a:clrScheme name="Custom 4">
    <a:dk1>
      <a:sysClr val="windowText" lastClr="000000"/>
    </a:dk1>
    <a:lt1>
      <a:srgbClr val="000000"/>
    </a:lt1>
    <a:dk2>
      <a:srgbClr val="000000"/>
    </a:dk2>
    <a:lt2>
      <a:srgbClr val="F8F8F8"/>
    </a:lt2>
    <a:accent1>
      <a:srgbClr val="0070C0"/>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3.xml><?xml version="1.0" encoding="utf-8"?>
<a:themeOverride xmlns:a="http://schemas.openxmlformats.org/drawingml/2006/main">
  <a:clrScheme name="Custom 4">
    <a:dk1>
      <a:sysClr val="windowText" lastClr="000000"/>
    </a:dk1>
    <a:lt1>
      <a:srgbClr val="000000"/>
    </a:lt1>
    <a:dk2>
      <a:srgbClr val="000000"/>
    </a:dk2>
    <a:lt2>
      <a:srgbClr val="F8F8F8"/>
    </a:lt2>
    <a:accent1>
      <a:srgbClr val="0070C0"/>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342E73E866C214A8E551016C85BEB27" ma:contentTypeVersion="2" ma:contentTypeDescription="Create a new document." ma:contentTypeScope="" ma:versionID="100ef3470b0b66cb54d2b0c236183d6f">
  <xsd:schema xmlns:xsd="http://www.w3.org/2001/XMLSchema" xmlns:xs="http://www.w3.org/2001/XMLSchema" xmlns:p="http://schemas.microsoft.com/office/2006/metadata/properties" xmlns:ns3="c2e6167c-3034-4676-979e-f01d09b35c79" targetNamespace="http://schemas.microsoft.com/office/2006/metadata/properties" ma:root="true" ma:fieldsID="2fb8026bf18329258750e19d275257d0" ns3:_="">
    <xsd:import namespace="c2e6167c-3034-4676-979e-f01d09b35c79"/>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e6167c-3034-4676-979e-f01d09b35c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C43685-694E-4579-B109-3C418D49DA65}">
  <ds:schemaRefs>
    <ds:schemaRef ds:uri="http://www.w3.org/XML/1998/namespace"/>
    <ds:schemaRef ds:uri="c2e6167c-3034-4676-979e-f01d09b35c79"/>
    <ds:schemaRef ds:uri="http://purl.org/dc/elements/1.1/"/>
    <ds:schemaRef ds:uri="http://schemas.microsoft.com/office/2006/metadata/propertie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8D59BB63-EC80-4440-BEED-F4D4833AA2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e6167c-3034-4676-979e-f01d09b35c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Facet</Template>
  <TotalTime>1788</TotalTime>
  <Words>2812</Words>
  <Application>Microsoft Office PowerPoint</Application>
  <PresentationFormat>Widescreen</PresentationFormat>
  <Paragraphs>201</Paragraphs>
  <Slides>37</Slides>
  <Notes>0</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37</vt:i4>
      </vt:variant>
    </vt:vector>
  </HeadingPairs>
  <TitlesOfParts>
    <vt:vector size="55" baseType="lpstr">
      <vt:lpstr>Amasis MT Pro Black</vt:lpstr>
      <vt:lpstr>Arial</vt:lpstr>
      <vt:lpstr>Arial Nova Light</vt:lpstr>
      <vt:lpstr>Arial Rounded MT Bold</vt:lpstr>
      <vt:lpstr>Calibri</vt:lpstr>
      <vt:lpstr>Cambria</vt:lpstr>
      <vt:lpstr>Century Gothic</vt:lpstr>
      <vt:lpstr>Tenorite</vt:lpstr>
      <vt:lpstr>Tenorite (Headings)</vt:lpstr>
      <vt:lpstr>Trebuchet MS</vt:lpstr>
      <vt:lpstr>Wingdings</vt:lpstr>
      <vt:lpstr>Wingdings 2</vt:lpstr>
      <vt:lpstr>Wingdings 3</vt:lpstr>
      <vt:lpstr>Office Theme</vt:lpstr>
      <vt:lpstr>Quotable</vt:lpstr>
      <vt:lpstr>Slice</vt:lpstr>
      <vt:lpstr>Ion Boardroom</vt:lpstr>
      <vt:lpstr>Celestial</vt:lpstr>
      <vt:lpstr>    PROJECT TEAM NAME Team X</vt:lpstr>
      <vt:lpstr>|CoUrse name|  SWE-150 Project work i</vt:lpstr>
      <vt:lpstr>MEET OUR TEAM</vt:lpstr>
      <vt:lpstr>INTRODUCTION to connect4</vt:lpstr>
      <vt:lpstr>How play to connect4</vt:lpstr>
      <vt:lpstr>Modeling the game logic-the MAIN FUNCTION </vt:lpstr>
      <vt:lpstr>MAIN FUNCTION  AND SLIDE PRESENTATION </vt:lpstr>
      <vt:lpstr>Modelling the Game Process:  The Program flows as follows: </vt:lpstr>
      <vt:lpstr>PowerPoint Presentation</vt:lpstr>
      <vt:lpstr>CHECK FUNCTION  </vt:lpstr>
      <vt:lpstr>Check Function  </vt:lpstr>
      <vt:lpstr>PowerPoint Presentation</vt:lpstr>
      <vt:lpstr>PowerPoint Presentation</vt:lpstr>
      <vt:lpstr>PowerPoint Presentation</vt:lpstr>
      <vt:lpstr>PowerPoint Presentation</vt:lpstr>
      <vt:lpstr>To check if the board is fulfilled, the functions doesn’t need to check every cell whether it is fulfilled. As the board is vertical, pieces inserted in each column always drops to the lowest unoccupied row of that column. As soon as a column contains 6 pieces, it is full, and no other piece can be placed in the column. The board has 7 columns. If all the columns are full, the board is full and for a column to be fulfilled, its top row needs to be fulfilled. So, the function only checks if the topmost cell of every column is fulfilled.  </vt:lpstr>
      <vt:lpstr> INIT BOARD &amp;   DISPLAY BOARD </vt:lpstr>
      <vt:lpstr>1. The outer loop traverse's rows 0-5 using index i .  2. For each iteration of the outer loop, the inner loop traverse's columns 0-6 using the index j. 3. For every pair (i, j) the  corresponding entry is set to space ' '. </vt:lpstr>
      <vt:lpstr>1. Printing column index in a single line. 2. Loop through the rows and print the roofs using _ underscores. 3. For each row print the row index and column entries separated by '|' by using an inner loop. 4. Finally the floor is made using hyphens (-). </vt:lpstr>
      <vt:lpstr>PowerPoint Presentation</vt:lpstr>
      <vt:lpstr>Get player move()</vt:lpstr>
      <vt:lpstr>PowerPoint Presentation</vt:lpstr>
      <vt:lpstr>PowerPoint Presentation</vt:lpstr>
      <vt:lpstr>PowerPoint Presentation</vt:lpstr>
      <vt:lpstr>PowerPoint Presentation</vt:lpstr>
      <vt:lpstr>Find_best_MOVE() &amp; minimax() functions  By Mahir Al Shahriar reg no: 2019831077</vt:lpstr>
      <vt:lpstr> Programming the Artificial Intelligence</vt:lpstr>
      <vt:lpstr>Capturing Player behavior in our AI:  </vt:lpstr>
      <vt:lpstr>Characterizing an optimal move</vt:lpstr>
      <vt:lpstr>PowerPoint Presentation</vt:lpstr>
      <vt:lpstr>PowerPoint Presentation</vt:lpstr>
      <vt:lpstr>Switching perspectives</vt:lpstr>
      <vt:lpstr>PowerPoint Presentation</vt:lpstr>
      <vt:lpstr>find_best_move() function</vt:lpstr>
      <vt:lpstr>minimax() function</vt:lpstr>
      <vt:lpstr>BASE CASE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team name  project x</dc:title>
  <dc:creator>zawadul karim arnob</dc:creator>
  <cp:lastModifiedBy>Sakibul Islam</cp:lastModifiedBy>
  <cp:revision>53</cp:revision>
  <dcterms:created xsi:type="dcterms:W3CDTF">2021-11-09T14:14:52Z</dcterms:created>
  <dcterms:modified xsi:type="dcterms:W3CDTF">2022-10-20T13:19:45Z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0x010100C342E73E866C214A8E551016C85BEB27</vt:lpwstr>
  </property>
</Properties>
</file>